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7" r:id="rId1"/>
    <p:sldMasterId id="2147483693" r:id="rId2"/>
    <p:sldMasterId id="2147483706" r:id="rId3"/>
    <p:sldMasterId id="2147483759" r:id="rId4"/>
    <p:sldMasterId id="2147483900" r:id="rId5"/>
  </p:sldMasterIdLst>
  <p:notesMasterIdLst>
    <p:notesMasterId r:id="rId28"/>
  </p:notesMasterIdLst>
  <p:handoutMasterIdLst>
    <p:handoutMasterId r:id="rId29"/>
  </p:handoutMasterIdLst>
  <p:sldIdLst>
    <p:sldId id="3677" r:id="rId6"/>
    <p:sldId id="5458" r:id="rId7"/>
    <p:sldId id="3574" r:id="rId8"/>
    <p:sldId id="3749" r:id="rId9"/>
    <p:sldId id="6495" r:id="rId10"/>
    <p:sldId id="3750" r:id="rId11"/>
    <p:sldId id="3752" r:id="rId12"/>
    <p:sldId id="5459" r:id="rId13"/>
    <p:sldId id="6494" r:id="rId14"/>
    <p:sldId id="6489" r:id="rId15"/>
    <p:sldId id="3558" r:id="rId16"/>
    <p:sldId id="6490" r:id="rId17"/>
    <p:sldId id="6491" r:id="rId18"/>
    <p:sldId id="6498" r:id="rId19"/>
    <p:sldId id="6472" r:id="rId20"/>
    <p:sldId id="3894" r:id="rId21"/>
    <p:sldId id="6499" r:id="rId22"/>
    <p:sldId id="6471" r:id="rId23"/>
    <p:sldId id="6496" r:id="rId24"/>
    <p:sldId id="6493" r:id="rId25"/>
    <p:sldId id="6479" r:id="rId26"/>
    <p:sldId id="6497" r:id="rId27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">
          <p15:clr>
            <a:srgbClr val="A4A3A4"/>
          </p15:clr>
        </p15:guide>
        <p15:guide id="2" orient="horz" pos="1234">
          <p15:clr>
            <a:srgbClr val="A4A3A4"/>
          </p15:clr>
        </p15:guide>
        <p15:guide id="3" orient="horz" pos="4211">
          <p15:clr>
            <a:srgbClr val="A4A3A4"/>
          </p15:clr>
        </p15:guide>
        <p15:guide id="4" orient="horz" pos="816">
          <p15:clr>
            <a:srgbClr val="A4A3A4"/>
          </p15:clr>
        </p15:guide>
        <p15:guide id="5" orient="horz" pos="512">
          <p15:clr>
            <a:srgbClr val="A4A3A4"/>
          </p15:clr>
        </p15:guide>
        <p15:guide id="6" orient="horz" pos="4149">
          <p15:clr>
            <a:srgbClr val="A4A3A4"/>
          </p15:clr>
        </p15:guide>
        <p15:guide id="7" orient="horz" pos="675">
          <p15:clr>
            <a:srgbClr val="A4A3A4"/>
          </p15:clr>
        </p15:guide>
        <p15:guide id="8" pos="2882">
          <p15:clr>
            <a:srgbClr val="A4A3A4"/>
          </p15:clr>
        </p15:guide>
        <p15:guide id="9" pos="563">
          <p15:clr>
            <a:srgbClr val="A4A3A4"/>
          </p15:clr>
        </p15:guide>
        <p15:guide id="10" pos="5507">
          <p15:clr>
            <a:srgbClr val="A4A3A4"/>
          </p15:clr>
        </p15:guide>
        <p15:guide id="11" pos="288">
          <p15:clr>
            <a:srgbClr val="A4A3A4"/>
          </p15:clr>
        </p15:guide>
        <p15:guide id="12" pos="4283">
          <p15:clr>
            <a:srgbClr val="A4A3A4"/>
          </p15:clr>
        </p15:guide>
        <p15:guide id="13" pos="52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orient="horz" pos="4769" userDrawn="1">
          <p15:clr>
            <a:srgbClr val="A4A3A4"/>
          </p15:clr>
        </p15:guide>
        <p15:guide id="3" orient="horz" pos="505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5"/>
    <a:srgbClr val="003A6F"/>
    <a:srgbClr val="0E487D"/>
    <a:srgbClr val="10253F"/>
    <a:srgbClr val="005E30"/>
    <a:srgbClr val="7F7F7F"/>
    <a:srgbClr val="800000"/>
    <a:srgbClr val="00583B"/>
    <a:srgbClr val="006130"/>
    <a:srgbClr val="003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6807" autoAdjust="0"/>
  </p:normalViewPr>
  <p:slideViewPr>
    <p:cSldViewPr snapToGrid="0" showGuides="1">
      <p:cViewPr>
        <p:scale>
          <a:sx n="106" d="100"/>
          <a:sy n="106" d="100"/>
        </p:scale>
        <p:origin x="1854" y="108"/>
      </p:cViewPr>
      <p:guideLst>
        <p:guide orient="horz" pos="406"/>
        <p:guide orient="horz" pos="1234"/>
        <p:guide orient="horz" pos="4211"/>
        <p:guide orient="horz" pos="816"/>
        <p:guide orient="horz" pos="512"/>
        <p:guide orient="horz" pos="4149"/>
        <p:guide orient="horz" pos="675"/>
        <p:guide pos="2882"/>
        <p:guide pos="563"/>
        <p:guide pos="5507"/>
        <p:guide pos="288"/>
        <p:guide pos="4283"/>
        <p:guide pos="52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102" y="-108"/>
      </p:cViewPr>
      <p:guideLst>
        <p:guide orient="horz" pos="3108"/>
        <p:guide orient="horz" pos="4769"/>
        <p:guide orient="horz" pos="505"/>
        <p:guide pos="2141"/>
      </p:guideLst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05B83-01C1-4CA4-AA44-98EEBEA8B8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D0BE750-1E45-4D76-A2B9-C5FCA937A8A3}">
      <dgm:prSet phldrT="[Text]"/>
      <dgm:spPr/>
      <dgm:t>
        <a:bodyPr/>
        <a:lstStyle/>
        <a:p>
          <a:r>
            <a:rPr lang="en-AU" dirty="0"/>
            <a:t>Respirable Dust</a:t>
          </a:r>
        </a:p>
      </dgm:t>
    </dgm:pt>
    <dgm:pt modelId="{1094E5AF-D6CD-4FEF-91BB-F05D61DCC215}" type="parTrans" cxnId="{215F948F-B8C5-411B-A153-75D6369D207C}">
      <dgm:prSet/>
      <dgm:spPr/>
      <dgm:t>
        <a:bodyPr/>
        <a:lstStyle/>
        <a:p>
          <a:endParaRPr lang="en-AU"/>
        </a:p>
      </dgm:t>
    </dgm:pt>
    <dgm:pt modelId="{04FDC594-2C1A-4A01-8613-C891D3467555}" type="sibTrans" cxnId="{215F948F-B8C5-411B-A153-75D6369D207C}">
      <dgm:prSet/>
      <dgm:spPr/>
      <dgm:t>
        <a:bodyPr/>
        <a:lstStyle/>
        <a:p>
          <a:endParaRPr lang="en-AU"/>
        </a:p>
      </dgm:t>
    </dgm:pt>
    <dgm:pt modelId="{969D8270-80EA-4206-85AA-3D0403309D57}">
      <dgm:prSet phldrT="[Text]"/>
      <dgm:spPr/>
      <dgm:t>
        <a:bodyPr/>
        <a:lstStyle/>
        <a:p>
          <a:r>
            <a:rPr lang="en-AU" dirty="0"/>
            <a:t>130 results</a:t>
          </a:r>
        </a:p>
      </dgm:t>
    </dgm:pt>
    <dgm:pt modelId="{20B0843A-29D9-4F6C-BBB3-CDFF49C35A08}" type="parTrans" cxnId="{8F264922-BA32-42C9-8D6C-65BEC1E67744}">
      <dgm:prSet/>
      <dgm:spPr/>
      <dgm:t>
        <a:bodyPr/>
        <a:lstStyle/>
        <a:p>
          <a:endParaRPr lang="en-AU"/>
        </a:p>
      </dgm:t>
    </dgm:pt>
    <dgm:pt modelId="{101158C8-017F-47E3-A08C-6E8B4F025268}" type="sibTrans" cxnId="{8F264922-BA32-42C9-8D6C-65BEC1E67744}">
      <dgm:prSet/>
      <dgm:spPr/>
      <dgm:t>
        <a:bodyPr/>
        <a:lstStyle/>
        <a:p>
          <a:endParaRPr lang="en-AU"/>
        </a:p>
      </dgm:t>
    </dgm:pt>
    <dgm:pt modelId="{4F0BFDBF-5644-400B-9E11-3FC36FC9EE73}">
      <dgm:prSet phldrT="[Text]"/>
      <dgm:spPr/>
      <dgm:t>
        <a:bodyPr/>
        <a:lstStyle/>
        <a:p>
          <a:r>
            <a:rPr lang="en-AU" dirty="0"/>
            <a:t>0 Exceedances</a:t>
          </a:r>
        </a:p>
      </dgm:t>
    </dgm:pt>
    <dgm:pt modelId="{3FE5DBE7-7E34-47D3-8E5A-C454EDB2407D}" type="parTrans" cxnId="{71890398-75BD-4734-BC67-AFF8BF837978}">
      <dgm:prSet/>
      <dgm:spPr/>
      <dgm:t>
        <a:bodyPr/>
        <a:lstStyle/>
        <a:p>
          <a:endParaRPr lang="en-AU"/>
        </a:p>
      </dgm:t>
    </dgm:pt>
    <dgm:pt modelId="{0F324FF5-3046-4F80-B859-E77F4AA81F90}" type="sibTrans" cxnId="{71890398-75BD-4734-BC67-AFF8BF837978}">
      <dgm:prSet/>
      <dgm:spPr/>
      <dgm:t>
        <a:bodyPr/>
        <a:lstStyle/>
        <a:p>
          <a:endParaRPr lang="en-AU"/>
        </a:p>
      </dgm:t>
    </dgm:pt>
    <dgm:pt modelId="{6760B0AE-875F-4502-A420-BBD92F462835}">
      <dgm:prSet phldrT="[Text]"/>
      <dgm:spPr/>
      <dgm:t>
        <a:bodyPr/>
        <a:lstStyle/>
        <a:p>
          <a:r>
            <a:rPr lang="en-AU" dirty="0"/>
            <a:t>Respirable Crystalline Silica</a:t>
          </a:r>
        </a:p>
      </dgm:t>
    </dgm:pt>
    <dgm:pt modelId="{DEEE16FD-AA4C-44E2-96CC-0BE30078F742}" type="parTrans" cxnId="{1CCB17BE-6810-4508-8FAE-B1D26D510ACC}">
      <dgm:prSet/>
      <dgm:spPr/>
      <dgm:t>
        <a:bodyPr/>
        <a:lstStyle/>
        <a:p>
          <a:endParaRPr lang="en-AU"/>
        </a:p>
      </dgm:t>
    </dgm:pt>
    <dgm:pt modelId="{2AF80BCB-B512-4D24-B587-471FFD5A9F50}" type="sibTrans" cxnId="{1CCB17BE-6810-4508-8FAE-B1D26D510ACC}">
      <dgm:prSet/>
      <dgm:spPr/>
      <dgm:t>
        <a:bodyPr/>
        <a:lstStyle/>
        <a:p>
          <a:endParaRPr lang="en-AU"/>
        </a:p>
      </dgm:t>
    </dgm:pt>
    <dgm:pt modelId="{E869475D-63D3-4899-AF0E-9B17B88DCE19}">
      <dgm:prSet phldrT="[Text]"/>
      <dgm:spPr/>
      <dgm:t>
        <a:bodyPr/>
        <a:lstStyle/>
        <a:p>
          <a:r>
            <a:rPr lang="en-AU" dirty="0"/>
            <a:t>125 results</a:t>
          </a:r>
        </a:p>
      </dgm:t>
    </dgm:pt>
    <dgm:pt modelId="{C87709D4-B2FB-4BE0-B34E-B4BFBF8285F0}" type="parTrans" cxnId="{49CCD16B-FCEE-4A62-8355-E06C175D220E}">
      <dgm:prSet/>
      <dgm:spPr/>
      <dgm:t>
        <a:bodyPr/>
        <a:lstStyle/>
        <a:p>
          <a:endParaRPr lang="en-AU"/>
        </a:p>
      </dgm:t>
    </dgm:pt>
    <dgm:pt modelId="{EE6EDDCD-3A16-443A-A651-8C1C40007C9A}" type="sibTrans" cxnId="{49CCD16B-FCEE-4A62-8355-E06C175D220E}">
      <dgm:prSet/>
      <dgm:spPr/>
      <dgm:t>
        <a:bodyPr/>
        <a:lstStyle/>
        <a:p>
          <a:endParaRPr lang="en-AU"/>
        </a:p>
      </dgm:t>
    </dgm:pt>
    <dgm:pt modelId="{F786DA26-3951-4663-ACDC-9CC25236F5D0}">
      <dgm:prSet phldrT="[Text]"/>
      <dgm:spPr/>
      <dgm:t>
        <a:bodyPr/>
        <a:lstStyle/>
        <a:p>
          <a:r>
            <a:rPr lang="en-AU" dirty="0"/>
            <a:t>28 Exceedances</a:t>
          </a:r>
        </a:p>
      </dgm:t>
    </dgm:pt>
    <dgm:pt modelId="{3975FE41-1031-4B43-9AD4-928195EF9C71}" type="parTrans" cxnId="{ED90A343-E8D7-4E67-AC94-28051A3A7F92}">
      <dgm:prSet/>
      <dgm:spPr/>
      <dgm:t>
        <a:bodyPr/>
        <a:lstStyle/>
        <a:p>
          <a:endParaRPr lang="en-AU"/>
        </a:p>
      </dgm:t>
    </dgm:pt>
    <dgm:pt modelId="{D6C76A43-65D1-4154-A9D0-8C2ED5290ADD}" type="sibTrans" cxnId="{ED90A343-E8D7-4E67-AC94-28051A3A7F92}">
      <dgm:prSet/>
      <dgm:spPr/>
      <dgm:t>
        <a:bodyPr/>
        <a:lstStyle/>
        <a:p>
          <a:endParaRPr lang="en-AU"/>
        </a:p>
      </dgm:t>
    </dgm:pt>
    <dgm:pt modelId="{191DA34E-4E02-45D4-BB4C-B7AF7019F0B7}">
      <dgm:prSet phldrT="[Text]"/>
      <dgm:spPr/>
      <dgm:t>
        <a:bodyPr/>
        <a:lstStyle/>
        <a:p>
          <a:r>
            <a:rPr lang="en-AU" dirty="0"/>
            <a:t>Inhalable Dust</a:t>
          </a:r>
        </a:p>
      </dgm:t>
    </dgm:pt>
    <dgm:pt modelId="{504A3952-B10E-481E-B961-286945A6395E}" type="parTrans" cxnId="{E56ACD2D-9D5C-4746-9F7B-DF7EA4D2C240}">
      <dgm:prSet/>
      <dgm:spPr/>
      <dgm:t>
        <a:bodyPr/>
        <a:lstStyle/>
        <a:p>
          <a:endParaRPr lang="en-AU"/>
        </a:p>
      </dgm:t>
    </dgm:pt>
    <dgm:pt modelId="{445A9000-8A9A-4B0D-9F36-8EBAC769AE14}" type="sibTrans" cxnId="{E56ACD2D-9D5C-4746-9F7B-DF7EA4D2C240}">
      <dgm:prSet/>
      <dgm:spPr/>
      <dgm:t>
        <a:bodyPr/>
        <a:lstStyle/>
        <a:p>
          <a:endParaRPr lang="en-AU"/>
        </a:p>
      </dgm:t>
    </dgm:pt>
    <dgm:pt modelId="{AB3685BF-51DC-4A7A-ABE6-3EAFBE334B76}">
      <dgm:prSet phldrT="[Text]"/>
      <dgm:spPr/>
      <dgm:t>
        <a:bodyPr/>
        <a:lstStyle/>
        <a:p>
          <a:r>
            <a:rPr lang="en-AU" dirty="0"/>
            <a:t>38 results</a:t>
          </a:r>
        </a:p>
      </dgm:t>
    </dgm:pt>
    <dgm:pt modelId="{F19987DA-0BA2-4020-BDD7-5E8180454B6E}" type="parTrans" cxnId="{FCC25ED3-49E0-44BB-9549-D057DA652689}">
      <dgm:prSet/>
      <dgm:spPr/>
      <dgm:t>
        <a:bodyPr/>
        <a:lstStyle/>
        <a:p>
          <a:endParaRPr lang="en-AU"/>
        </a:p>
      </dgm:t>
    </dgm:pt>
    <dgm:pt modelId="{87AA948E-0A52-46E5-B610-5954438A5611}" type="sibTrans" cxnId="{FCC25ED3-49E0-44BB-9549-D057DA652689}">
      <dgm:prSet/>
      <dgm:spPr/>
      <dgm:t>
        <a:bodyPr/>
        <a:lstStyle/>
        <a:p>
          <a:endParaRPr lang="en-AU"/>
        </a:p>
      </dgm:t>
    </dgm:pt>
    <dgm:pt modelId="{055FE655-5CA8-4139-AF99-34426E403432}">
      <dgm:prSet phldrT="[Text]"/>
      <dgm:spPr/>
      <dgm:t>
        <a:bodyPr/>
        <a:lstStyle/>
        <a:p>
          <a:r>
            <a:rPr lang="en-AU" dirty="0"/>
            <a:t>0 Exceedance </a:t>
          </a:r>
        </a:p>
      </dgm:t>
    </dgm:pt>
    <dgm:pt modelId="{1798295E-EEE8-4906-B711-73731F173ECE}" type="parTrans" cxnId="{15E141EA-18B3-467B-BD36-5624570263FC}">
      <dgm:prSet/>
      <dgm:spPr/>
      <dgm:t>
        <a:bodyPr/>
        <a:lstStyle/>
        <a:p>
          <a:endParaRPr lang="en-AU"/>
        </a:p>
      </dgm:t>
    </dgm:pt>
    <dgm:pt modelId="{29F42420-6742-4826-B682-C3F0FD1DF4FD}" type="sibTrans" cxnId="{15E141EA-18B3-467B-BD36-5624570263FC}">
      <dgm:prSet/>
      <dgm:spPr/>
      <dgm:t>
        <a:bodyPr/>
        <a:lstStyle/>
        <a:p>
          <a:endParaRPr lang="en-AU"/>
        </a:p>
      </dgm:t>
    </dgm:pt>
    <dgm:pt modelId="{12772D23-2DD1-4319-80D9-F637C755CEC0}" type="pres">
      <dgm:prSet presAssocID="{1F005B83-01C1-4CA4-AA44-98EEBEA8B88F}" presName="Name0" presStyleCnt="0">
        <dgm:presLayoutVars>
          <dgm:dir/>
          <dgm:animLvl val="lvl"/>
          <dgm:resizeHandles val="exact"/>
        </dgm:presLayoutVars>
      </dgm:prSet>
      <dgm:spPr/>
    </dgm:pt>
    <dgm:pt modelId="{1ECA38C4-FCAB-4B46-96F7-2B29F7F546B7}" type="pres">
      <dgm:prSet presAssocID="{3D0BE750-1E45-4D76-A2B9-C5FCA937A8A3}" presName="linNode" presStyleCnt="0"/>
      <dgm:spPr/>
    </dgm:pt>
    <dgm:pt modelId="{A3033584-D113-4A4E-88CF-7FD9ADA43454}" type="pres">
      <dgm:prSet presAssocID="{3D0BE750-1E45-4D76-A2B9-C5FCA937A8A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6C811C6-67E4-4F90-B031-0FA53884EF80}" type="pres">
      <dgm:prSet presAssocID="{3D0BE750-1E45-4D76-A2B9-C5FCA937A8A3}" presName="descendantText" presStyleLbl="alignAccFollowNode1" presStyleIdx="0" presStyleCnt="3">
        <dgm:presLayoutVars>
          <dgm:bulletEnabled val="1"/>
        </dgm:presLayoutVars>
      </dgm:prSet>
      <dgm:spPr/>
    </dgm:pt>
    <dgm:pt modelId="{79DF8B8D-78E7-436F-B300-E21594133E87}" type="pres">
      <dgm:prSet presAssocID="{04FDC594-2C1A-4A01-8613-C891D3467555}" presName="sp" presStyleCnt="0"/>
      <dgm:spPr/>
    </dgm:pt>
    <dgm:pt modelId="{E34A76F8-23EC-4BAA-B8CA-6892544D28E7}" type="pres">
      <dgm:prSet presAssocID="{6760B0AE-875F-4502-A420-BBD92F462835}" presName="linNode" presStyleCnt="0"/>
      <dgm:spPr/>
    </dgm:pt>
    <dgm:pt modelId="{8950A684-F4D7-472E-833E-A41D95319D4D}" type="pres">
      <dgm:prSet presAssocID="{6760B0AE-875F-4502-A420-BBD92F46283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2E2B578-5E50-48B3-AF38-CA93C6FB71C8}" type="pres">
      <dgm:prSet presAssocID="{6760B0AE-875F-4502-A420-BBD92F462835}" presName="descendantText" presStyleLbl="alignAccFollowNode1" presStyleIdx="1" presStyleCnt="3">
        <dgm:presLayoutVars>
          <dgm:bulletEnabled val="1"/>
        </dgm:presLayoutVars>
      </dgm:prSet>
      <dgm:spPr/>
    </dgm:pt>
    <dgm:pt modelId="{BCBF1F7F-EEEB-48C9-A8FA-48AF19E2D301}" type="pres">
      <dgm:prSet presAssocID="{2AF80BCB-B512-4D24-B587-471FFD5A9F50}" presName="sp" presStyleCnt="0"/>
      <dgm:spPr/>
    </dgm:pt>
    <dgm:pt modelId="{1D8A53CF-C588-4AA3-8089-C96B39A347CB}" type="pres">
      <dgm:prSet presAssocID="{191DA34E-4E02-45D4-BB4C-B7AF7019F0B7}" presName="linNode" presStyleCnt="0"/>
      <dgm:spPr/>
    </dgm:pt>
    <dgm:pt modelId="{328BA089-D585-4E8F-A144-8FBC82E6961E}" type="pres">
      <dgm:prSet presAssocID="{191DA34E-4E02-45D4-BB4C-B7AF7019F0B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3A63045-C713-4BC8-BE85-9D3EA6BCA574}" type="pres">
      <dgm:prSet presAssocID="{191DA34E-4E02-45D4-BB4C-B7AF7019F0B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5832401-95D7-4E59-B33D-91B426A7778B}" type="presOf" srcId="{F786DA26-3951-4663-ACDC-9CC25236F5D0}" destId="{72E2B578-5E50-48B3-AF38-CA93C6FB71C8}" srcOrd="0" destOrd="1" presId="urn:microsoft.com/office/officeart/2005/8/layout/vList5"/>
    <dgm:cxn modelId="{5DE92E0E-8462-4FF8-86D1-F8E3FA7A8AE9}" type="presOf" srcId="{E869475D-63D3-4899-AF0E-9B17B88DCE19}" destId="{72E2B578-5E50-48B3-AF38-CA93C6FB71C8}" srcOrd="0" destOrd="0" presId="urn:microsoft.com/office/officeart/2005/8/layout/vList5"/>
    <dgm:cxn modelId="{8F264922-BA32-42C9-8D6C-65BEC1E67744}" srcId="{3D0BE750-1E45-4D76-A2B9-C5FCA937A8A3}" destId="{969D8270-80EA-4206-85AA-3D0403309D57}" srcOrd="0" destOrd="0" parTransId="{20B0843A-29D9-4F6C-BBB3-CDFF49C35A08}" sibTransId="{101158C8-017F-47E3-A08C-6E8B4F025268}"/>
    <dgm:cxn modelId="{E56ACD2D-9D5C-4746-9F7B-DF7EA4D2C240}" srcId="{1F005B83-01C1-4CA4-AA44-98EEBEA8B88F}" destId="{191DA34E-4E02-45D4-BB4C-B7AF7019F0B7}" srcOrd="2" destOrd="0" parTransId="{504A3952-B10E-481E-B961-286945A6395E}" sibTransId="{445A9000-8A9A-4B0D-9F36-8EBAC769AE14}"/>
    <dgm:cxn modelId="{9317DB5E-8756-4B28-8A75-B15886049774}" type="presOf" srcId="{1F005B83-01C1-4CA4-AA44-98EEBEA8B88F}" destId="{12772D23-2DD1-4319-80D9-F637C755CEC0}" srcOrd="0" destOrd="0" presId="urn:microsoft.com/office/officeart/2005/8/layout/vList5"/>
    <dgm:cxn modelId="{ED90A343-E8D7-4E67-AC94-28051A3A7F92}" srcId="{6760B0AE-875F-4502-A420-BBD92F462835}" destId="{F786DA26-3951-4663-ACDC-9CC25236F5D0}" srcOrd="1" destOrd="0" parTransId="{3975FE41-1031-4B43-9AD4-928195EF9C71}" sibTransId="{D6C76A43-65D1-4154-A9D0-8C2ED5290ADD}"/>
    <dgm:cxn modelId="{766AAB68-3177-4363-9EF9-A374A3462376}" type="presOf" srcId="{AB3685BF-51DC-4A7A-ABE6-3EAFBE334B76}" destId="{A3A63045-C713-4BC8-BE85-9D3EA6BCA574}" srcOrd="0" destOrd="0" presId="urn:microsoft.com/office/officeart/2005/8/layout/vList5"/>
    <dgm:cxn modelId="{49CCD16B-FCEE-4A62-8355-E06C175D220E}" srcId="{6760B0AE-875F-4502-A420-BBD92F462835}" destId="{E869475D-63D3-4899-AF0E-9B17B88DCE19}" srcOrd="0" destOrd="0" parTransId="{C87709D4-B2FB-4BE0-B34E-B4BFBF8285F0}" sibTransId="{EE6EDDCD-3A16-443A-A651-8C1C40007C9A}"/>
    <dgm:cxn modelId="{9302D651-D5D6-4F1E-984C-7F50395D4ABF}" type="presOf" srcId="{191DA34E-4E02-45D4-BB4C-B7AF7019F0B7}" destId="{328BA089-D585-4E8F-A144-8FBC82E6961E}" srcOrd="0" destOrd="0" presId="urn:microsoft.com/office/officeart/2005/8/layout/vList5"/>
    <dgm:cxn modelId="{215F948F-B8C5-411B-A153-75D6369D207C}" srcId="{1F005B83-01C1-4CA4-AA44-98EEBEA8B88F}" destId="{3D0BE750-1E45-4D76-A2B9-C5FCA937A8A3}" srcOrd="0" destOrd="0" parTransId="{1094E5AF-D6CD-4FEF-91BB-F05D61DCC215}" sibTransId="{04FDC594-2C1A-4A01-8613-C891D3467555}"/>
    <dgm:cxn modelId="{71890398-75BD-4734-BC67-AFF8BF837978}" srcId="{3D0BE750-1E45-4D76-A2B9-C5FCA937A8A3}" destId="{4F0BFDBF-5644-400B-9E11-3FC36FC9EE73}" srcOrd="1" destOrd="0" parTransId="{3FE5DBE7-7E34-47D3-8E5A-C454EDB2407D}" sibTransId="{0F324FF5-3046-4F80-B859-E77F4AA81F90}"/>
    <dgm:cxn modelId="{9EE1469B-7379-4FE6-8932-05B393F8E55D}" type="presOf" srcId="{055FE655-5CA8-4139-AF99-34426E403432}" destId="{A3A63045-C713-4BC8-BE85-9D3EA6BCA574}" srcOrd="0" destOrd="1" presId="urn:microsoft.com/office/officeart/2005/8/layout/vList5"/>
    <dgm:cxn modelId="{1CCB17BE-6810-4508-8FAE-B1D26D510ACC}" srcId="{1F005B83-01C1-4CA4-AA44-98EEBEA8B88F}" destId="{6760B0AE-875F-4502-A420-BBD92F462835}" srcOrd="1" destOrd="0" parTransId="{DEEE16FD-AA4C-44E2-96CC-0BE30078F742}" sibTransId="{2AF80BCB-B512-4D24-B587-471FFD5A9F50}"/>
    <dgm:cxn modelId="{ED29B6BF-9FAE-45DA-A81F-9633A53C24C4}" type="presOf" srcId="{4F0BFDBF-5644-400B-9E11-3FC36FC9EE73}" destId="{36C811C6-67E4-4F90-B031-0FA53884EF80}" srcOrd="0" destOrd="1" presId="urn:microsoft.com/office/officeart/2005/8/layout/vList5"/>
    <dgm:cxn modelId="{A02EC8C6-FABC-4775-B7DF-653696D51693}" type="presOf" srcId="{3D0BE750-1E45-4D76-A2B9-C5FCA937A8A3}" destId="{A3033584-D113-4A4E-88CF-7FD9ADA43454}" srcOrd="0" destOrd="0" presId="urn:microsoft.com/office/officeart/2005/8/layout/vList5"/>
    <dgm:cxn modelId="{3CB803C7-C9A6-4833-A633-AE68FEB10A99}" type="presOf" srcId="{969D8270-80EA-4206-85AA-3D0403309D57}" destId="{36C811C6-67E4-4F90-B031-0FA53884EF80}" srcOrd="0" destOrd="0" presId="urn:microsoft.com/office/officeart/2005/8/layout/vList5"/>
    <dgm:cxn modelId="{FCC25ED3-49E0-44BB-9549-D057DA652689}" srcId="{191DA34E-4E02-45D4-BB4C-B7AF7019F0B7}" destId="{AB3685BF-51DC-4A7A-ABE6-3EAFBE334B76}" srcOrd="0" destOrd="0" parTransId="{F19987DA-0BA2-4020-BDD7-5E8180454B6E}" sibTransId="{87AA948E-0A52-46E5-B610-5954438A5611}"/>
    <dgm:cxn modelId="{18BB2FE9-06D8-4A5E-BC53-02B73881B6AE}" type="presOf" srcId="{6760B0AE-875F-4502-A420-BBD92F462835}" destId="{8950A684-F4D7-472E-833E-A41D95319D4D}" srcOrd="0" destOrd="0" presId="urn:microsoft.com/office/officeart/2005/8/layout/vList5"/>
    <dgm:cxn modelId="{15E141EA-18B3-467B-BD36-5624570263FC}" srcId="{191DA34E-4E02-45D4-BB4C-B7AF7019F0B7}" destId="{055FE655-5CA8-4139-AF99-34426E403432}" srcOrd="1" destOrd="0" parTransId="{1798295E-EEE8-4906-B711-73731F173ECE}" sibTransId="{29F42420-6742-4826-B682-C3F0FD1DF4FD}"/>
    <dgm:cxn modelId="{464C794C-6690-47E4-9C86-415841086FE5}" type="presParOf" srcId="{12772D23-2DD1-4319-80D9-F637C755CEC0}" destId="{1ECA38C4-FCAB-4B46-96F7-2B29F7F546B7}" srcOrd="0" destOrd="0" presId="urn:microsoft.com/office/officeart/2005/8/layout/vList5"/>
    <dgm:cxn modelId="{320BE743-7564-4FC1-8AC0-610777CBD36C}" type="presParOf" srcId="{1ECA38C4-FCAB-4B46-96F7-2B29F7F546B7}" destId="{A3033584-D113-4A4E-88CF-7FD9ADA43454}" srcOrd="0" destOrd="0" presId="urn:microsoft.com/office/officeart/2005/8/layout/vList5"/>
    <dgm:cxn modelId="{030B3AEC-5D8E-4A5F-9748-2E772B11688A}" type="presParOf" srcId="{1ECA38C4-FCAB-4B46-96F7-2B29F7F546B7}" destId="{36C811C6-67E4-4F90-B031-0FA53884EF80}" srcOrd="1" destOrd="0" presId="urn:microsoft.com/office/officeart/2005/8/layout/vList5"/>
    <dgm:cxn modelId="{C024B51D-3719-4A23-BD85-AAC696548C76}" type="presParOf" srcId="{12772D23-2DD1-4319-80D9-F637C755CEC0}" destId="{79DF8B8D-78E7-436F-B300-E21594133E87}" srcOrd="1" destOrd="0" presId="urn:microsoft.com/office/officeart/2005/8/layout/vList5"/>
    <dgm:cxn modelId="{D62284AE-9F3B-4D34-A3C8-C81CCC8D6779}" type="presParOf" srcId="{12772D23-2DD1-4319-80D9-F637C755CEC0}" destId="{E34A76F8-23EC-4BAA-B8CA-6892544D28E7}" srcOrd="2" destOrd="0" presId="urn:microsoft.com/office/officeart/2005/8/layout/vList5"/>
    <dgm:cxn modelId="{6F474A7A-FDF9-444C-8AE1-4468F479D754}" type="presParOf" srcId="{E34A76F8-23EC-4BAA-B8CA-6892544D28E7}" destId="{8950A684-F4D7-472E-833E-A41D95319D4D}" srcOrd="0" destOrd="0" presId="urn:microsoft.com/office/officeart/2005/8/layout/vList5"/>
    <dgm:cxn modelId="{D1B3510B-DB53-4FCB-84DB-469FA9DB2D01}" type="presParOf" srcId="{E34A76F8-23EC-4BAA-B8CA-6892544D28E7}" destId="{72E2B578-5E50-48B3-AF38-CA93C6FB71C8}" srcOrd="1" destOrd="0" presId="urn:microsoft.com/office/officeart/2005/8/layout/vList5"/>
    <dgm:cxn modelId="{D5E671E6-5E80-4F51-BC69-CF4866E6EAD1}" type="presParOf" srcId="{12772D23-2DD1-4319-80D9-F637C755CEC0}" destId="{BCBF1F7F-EEEB-48C9-A8FA-48AF19E2D301}" srcOrd="3" destOrd="0" presId="urn:microsoft.com/office/officeart/2005/8/layout/vList5"/>
    <dgm:cxn modelId="{6110DDCD-FA6C-4B61-A921-8EA1F28A081D}" type="presParOf" srcId="{12772D23-2DD1-4319-80D9-F637C755CEC0}" destId="{1D8A53CF-C588-4AA3-8089-C96B39A347CB}" srcOrd="4" destOrd="0" presId="urn:microsoft.com/office/officeart/2005/8/layout/vList5"/>
    <dgm:cxn modelId="{F044181A-E3FA-451F-96BB-C782E3D77919}" type="presParOf" srcId="{1D8A53CF-C588-4AA3-8089-C96B39A347CB}" destId="{328BA089-D585-4E8F-A144-8FBC82E6961E}" srcOrd="0" destOrd="0" presId="urn:microsoft.com/office/officeart/2005/8/layout/vList5"/>
    <dgm:cxn modelId="{92CCE29A-0408-4FA0-AFCF-FE4699D18A25}" type="presParOf" srcId="{1D8A53CF-C588-4AA3-8089-C96B39A347CB}" destId="{A3A63045-C713-4BC8-BE85-9D3EA6BCA5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811C6-67E4-4F90-B031-0FA53884EF80}">
      <dsp:nvSpPr>
        <dsp:cNvPr id="0" name=""/>
        <dsp:cNvSpPr/>
      </dsp:nvSpPr>
      <dsp:spPr>
        <a:xfrm rot="5400000">
          <a:off x="2717382" y="-804123"/>
          <a:ext cx="1212064" cy="3127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100" kern="1200" dirty="0"/>
            <a:t>130 results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100" kern="1200" dirty="0"/>
            <a:t>0 Exceedances</a:t>
          </a:r>
        </a:p>
      </dsp:txBody>
      <dsp:txXfrm rot="-5400000">
        <a:off x="1759454" y="212973"/>
        <a:ext cx="3068752" cy="1093728"/>
      </dsp:txXfrm>
    </dsp:sp>
    <dsp:sp modelId="{A3033584-D113-4A4E-88CF-7FD9ADA43454}">
      <dsp:nvSpPr>
        <dsp:cNvPr id="0" name=""/>
        <dsp:cNvSpPr/>
      </dsp:nvSpPr>
      <dsp:spPr>
        <a:xfrm>
          <a:off x="0" y="2295"/>
          <a:ext cx="1759455" cy="1515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Respirable Dust</a:t>
          </a:r>
        </a:p>
      </dsp:txBody>
      <dsp:txXfrm>
        <a:off x="73960" y="76255"/>
        <a:ext cx="1611535" cy="1367160"/>
      </dsp:txXfrm>
    </dsp:sp>
    <dsp:sp modelId="{72E2B578-5E50-48B3-AF38-CA93C6FB71C8}">
      <dsp:nvSpPr>
        <dsp:cNvPr id="0" name=""/>
        <dsp:cNvSpPr/>
      </dsp:nvSpPr>
      <dsp:spPr>
        <a:xfrm rot="5400000">
          <a:off x="2717382" y="786711"/>
          <a:ext cx="1212064" cy="3127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100" kern="1200" dirty="0"/>
            <a:t>125 results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100" kern="1200" dirty="0"/>
            <a:t>28 Exceedances</a:t>
          </a:r>
        </a:p>
      </dsp:txBody>
      <dsp:txXfrm rot="-5400000">
        <a:off x="1759454" y="1803807"/>
        <a:ext cx="3068752" cy="1093728"/>
      </dsp:txXfrm>
    </dsp:sp>
    <dsp:sp modelId="{8950A684-F4D7-472E-833E-A41D95319D4D}">
      <dsp:nvSpPr>
        <dsp:cNvPr id="0" name=""/>
        <dsp:cNvSpPr/>
      </dsp:nvSpPr>
      <dsp:spPr>
        <a:xfrm>
          <a:off x="0" y="1593130"/>
          <a:ext cx="1759455" cy="1515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Respirable Crystalline Silica</a:t>
          </a:r>
        </a:p>
      </dsp:txBody>
      <dsp:txXfrm>
        <a:off x="73960" y="1667090"/>
        <a:ext cx="1611535" cy="1367160"/>
      </dsp:txXfrm>
    </dsp:sp>
    <dsp:sp modelId="{A3A63045-C713-4BC8-BE85-9D3EA6BCA574}">
      <dsp:nvSpPr>
        <dsp:cNvPr id="0" name=""/>
        <dsp:cNvSpPr/>
      </dsp:nvSpPr>
      <dsp:spPr>
        <a:xfrm rot="5400000">
          <a:off x="2717382" y="2377545"/>
          <a:ext cx="1212064" cy="3127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100" kern="1200" dirty="0"/>
            <a:t>38 results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100" kern="1200" dirty="0"/>
            <a:t>0 Exceedance </a:t>
          </a:r>
        </a:p>
      </dsp:txBody>
      <dsp:txXfrm rot="-5400000">
        <a:off x="1759454" y="3394641"/>
        <a:ext cx="3068752" cy="1093728"/>
      </dsp:txXfrm>
    </dsp:sp>
    <dsp:sp modelId="{328BA089-D585-4E8F-A144-8FBC82E6961E}">
      <dsp:nvSpPr>
        <dsp:cNvPr id="0" name=""/>
        <dsp:cNvSpPr/>
      </dsp:nvSpPr>
      <dsp:spPr>
        <a:xfrm>
          <a:off x="0" y="3183965"/>
          <a:ext cx="1759455" cy="1515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Inhalable Dust</a:t>
          </a:r>
        </a:p>
      </dsp:txBody>
      <dsp:txXfrm>
        <a:off x="73960" y="3257925"/>
        <a:ext cx="1611535" cy="1367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889" cy="4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3" tIns="47076" rIns="94143" bIns="47076" numCol="1" anchor="t" anchorCtr="0" compatLnSpc="1">
            <a:prstTxWarp prst="textNoShape">
              <a:avLst/>
            </a:prstTxWarp>
          </a:bodyPr>
          <a:lstStyle>
            <a:lvl1pPr defTabSz="94404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7514"/>
            <a:ext cx="2946889" cy="4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3" tIns="47076" rIns="94143" bIns="47076" numCol="1" anchor="b" anchorCtr="0" compatLnSpc="1">
            <a:prstTxWarp prst="textNoShape">
              <a:avLst/>
            </a:prstTxWarp>
          </a:bodyPr>
          <a:lstStyle>
            <a:lvl1pPr defTabSz="94404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50" y="9377514"/>
            <a:ext cx="2946889" cy="4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3" tIns="47076" rIns="94143" bIns="47076" numCol="1" anchor="b" anchorCtr="0" compatLnSpc="1">
            <a:prstTxWarp prst="textNoShape">
              <a:avLst/>
            </a:prstTxWarp>
          </a:bodyPr>
          <a:lstStyle>
            <a:lvl1pPr algn="r" defTabSz="944040" eaLnBrk="1" hangingPunct="1">
              <a:defRPr sz="1200"/>
            </a:lvl1pPr>
          </a:lstStyle>
          <a:p>
            <a:fld id="{4CE21A52-7FA3-43AB-A5A9-2B62D9163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40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889" cy="4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3" tIns="47076" rIns="94143" bIns="47076" numCol="1" anchor="t" anchorCtr="0" compatLnSpc="1">
            <a:prstTxWarp prst="textNoShape">
              <a:avLst/>
            </a:prstTxWarp>
          </a:bodyPr>
          <a:lstStyle>
            <a:lvl1pPr defTabSz="94404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50" y="0"/>
            <a:ext cx="2946889" cy="4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3" tIns="47076" rIns="94143" bIns="47076" numCol="1" anchor="t" anchorCtr="0" compatLnSpc="1">
            <a:prstTxWarp prst="textNoShape">
              <a:avLst/>
            </a:prstTxWarp>
          </a:bodyPr>
          <a:lstStyle>
            <a:lvl1pPr algn="r" defTabSz="94404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8213" y="7573963"/>
            <a:ext cx="2370137" cy="1779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701" y="511991"/>
            <a:ext cx="5435680" cy="67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3" tIns="47076" rIns="94143" bIns="47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7514"/>
            <a:ext cx="2946889" cy="4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3" tIns="47076" rIns="94143" bIns="47076" numCol="1" anchor="b" anchorCtr="0" compatLnSpc="1">
            <a:prstTxWarp prst="textNoShape">
              <a:avLst/>
            </a:prstTxWarp>
          </a:bodyPr>
          <a:lstStyle>
            <a:lvl1pPr defTabSz="94404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50" y="9377514"/>
            <a:ext cx="2946889" cy="4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43" tIns="47076" rIns="94143" bIns="47076" numCol="1" anchor="b" anchorCtr="0" compatLnSpc="1">
            <a:prstTxWarp prst="textNoShape">
              <a:avLst/>
            </a:prstTxWarp>
          </a:bodyPr>
          <a:lstStyle>
            <a:lvl1pPr algn="r" defTabSz="944040" eaLnBrk="1" hangingPunct="1">
              <a:defRPr sz="1200"/>
            </a:lvl1pPr>
          </a:lstStyle>
          <a:p>
            <a:fld id="{EFAB9EFF-9CB0-4C93-BE77-4F8E483F8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6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CC1C4-3012-8C41-B638-4F811FC0EE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5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553"/>
            <a:fld id="{D0254E6D-0905-4B82-85A4-C629227BB431}" type="slidenum">
              <a:rPr lang="en-AU"/>
              <a:pPr defTabSz="916553"/>
              <a:t>4</a:t>
            </a:fld>
            <a:endParaRPr lang="en-AU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7077"/>
            <a:ext cx="4984962" cy="4464239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Blair</a:t>
            </a:r>
            <a:r>
              <a:rPr lang="en-US" baseline="0" dirty="0"/>
              <a:t> Jackson – or delegate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4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553"/>
            <a:fld id="{D0254E6D-0905-4B82-85A4-C629227BB431}" type="slidenum">
              <a:rPr lang="en-AU"/>
              <a:pPr defTabSz="916553"/>
              <a:t>6</a:t>
            </a:fld>
            <a:endParaRPr lang="en-AU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7077"/>
            <a:ext cx="4984962" cy="4464239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Blair</a:t>
            </a:r>
            <a:r>
              <a:rPr lang="en-US" baseline="0" dirty="0"/>
              <a:t> Jackson – or delegate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1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553"/>
            <a:fld id="{D0254E6D-0905-4B82-85A4-C629227BB431}" type="slidenum">
              <a:rPr lang="en-AU"/>
              <a:pPr defTabSz="916553"/>
              <a:t>7</a:t>
            </a:fld>
            <a:endParaRPr lang="en-AU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7077"/>
            <a:ext cx="4984962" cy="4464239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Blair</a:t>
            </a:r>
            <a:r>
              <a:rPr lang="en-US" baseline="0" dirty="0"/>
              <a:t> Jackson – or delegate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4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553"/>
            <a:fld id="{D0254E6D-0905-4B82-85A4-C629227BB431}" type="slidenum">
              <a:rPr lang="en-AU"/>
              <a:pPr defTabSz="916553"/>
              <a:t>8</a:t>
            </a:fld>
            <a:endParaRPr lang="en-AU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7077"/>
            <a:ext cx="4984962" cy="4464239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Blair</a:t>
            </a:r>
            <a:r>
              <a:rPr lang="en-US" baseline="0" dirty="0"/>
              <a:t> Jackson – or delegate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4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 b="17484"/>
          <a:stretch/>
        </p:blipFill>
        <p:spPr>
          <a:xfrm>
            <a:off x="0" y="0"/>
            <a:ext cx="9144000" cy="4845292"/>
          </a:xfrm>
          <a:prstGeom prst="rect">
            <a:avLst/>
          </a:prstGeom>
        </p:spPr>
      </p:pic>
      <p:pic>
        <p:nvPicPr>
          <p:cNvPr id="5" name="Picture 4" descr="PeaBodyEnergy_PMS3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08" y="6044807"/>
            <a:ext cx="1593327" cy="54173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37092" y="5360527"/>
            <a:ext cx="2069815" cy="366527"/>
          </a:xfrm>
        </p:spPr>
        <p:txBody>
          <a:bodyPr>
            <a:normAutofit/>
          </a:bodyPr>
          <a:lstStyle>
            <a:lvl1pPr marL="0" indent="0" algn="ctr" rt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3A6F"/>
              </a:buClr>
              <a:buNone/>
              <a:defRPr lang="en-US" sz="1600" b="1" i="1" kern="1200" dirty="0" smtClean="0">
                <a:solidFill>
                  <a:srgbClr val="10253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55562" y="6044807"/>
            <a:ext cx="3167284" cy="61326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5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5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Presenter 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5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777" y="4319955"/>
            <a:ext cx="6246795" cy="1050674"/>
          </a:xfrm>
        </p:spPr>
        <p:txBody>
          <a:bodyPr anchor="t">
            <a:normAutofit/>
          </a:bodyPr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800" b="1" i="1" kern="1200" dirty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75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788B1F-1DCC-9E4A-8374-BA785BCB0361}"/>
              </a:ext>
            </a:extLst>
          </p:cNvPr>
          <p:cNvSpPr/>
          <p:nvPr userDrawn="1"/>
        </p:nvSpPr>
        <p:spPr>
          <a:xfrm>
            <a:off x="0" y="977900"/>
            <a:ext cx="9144000" cy="5118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6" descr="PeaBody_logo_RGB.png">
            <a:extLst>
              <a:ext uri="{FF2B5EF4-FFF2-40B4-BE49-F238E27FC236}">
                <a16:creationId xmlns:a16="http://schemas.microsoft.com/office/drawing/2014/main" id="{14A8F74B-EA93-1C48-8940-C0EAF0009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6" y="6355515"/>
            <a:ext cx="1119726" cy="372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E24E6-D7B3-E644-A1A3-80CDFE06F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35"/>
            <a:ext cx="9144000" cy="12573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7688D70-DE35-E645-9EB7-98593AE4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42" y="174233"/>
            <a:ext cx="8039658" cy="8718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Text Styles 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B452828-D8E2-2A45-99D8-2D08772C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85" y="1277885"/>
            <a:ext cx="8183416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6B8DA2-28C6-064A-944F-29345970A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11B930-3539-B948-AFA9-1262289CF3A2}"/>
              </a:ext>
            </a:extLst>
          </p:cNvPr>
          <p:cNvSpPr/>
          <p:nvPr userDrawn="1"/>
        </p:nvSpPr>
        <p:spPr>
          <a:xfrm>
            <a:off x="8610600" y="1034540"/>
            <a:ext cx="334537" cy="224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00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3F781-46D3-2541-97E3-D13F8605E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532"/>
            <a:ext cx="9211376" cy="6908532"/>
          </a:xfrm>
          <a:prstGeom prst="rect">
            <a:avLst/>
          </a:prstGeom>
        </p:spPr>
      </p:pic>
      <p:pic>
        <p:nvPicPr>
          <p:cNvPr id="5" name="Picture 4" descr="PeaBody_logo_RGB.png">
            <a:extLst>
              <a:ext uri="{FF2B5EF4-FFF2-40B4-BE49-F238E27FC236}">
                <a16:creationId xmlns:a16="http://schemas.microsoft.com/office/drawing/2014/main" id="{EC98EF58-2B03-6B49-BB73-D9A597FB9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9" y="4928535"/>
            <a:ext cx="1467810" cy="4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5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84882" y="1241658"/>
            <a:ext cx="8648796" cy="4858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701EB-FBAA-E94A-AC56-5B79FBF268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00" y="1279758"/>
            <a:ext cx="8039101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F2937-74A8-AF4C-A77F-9610CB9AE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85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0" y="1239072"/>
            <a:ext cx="8039101" cy="419793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●"/>
              <a:tabLst/>
              <a:defRPr sz="2200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lnSpc>
                <a:spcPct val="120000"/>
              </a:lnSpc>
              <a:defRPr sz="1800">
                <a:solidFill>
                  <a:srgbClr val="000000"/>
                </a:solidFill>
                <a:latin typeface="Calibri"/>
                <a:cs typeface="Calibri"/>
              </a:defRPr>
            </a:lvl2pPr>
            <a:lvl3pPr marL="1523733" marR="0" indent="-304747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65655B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65655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0943" y="280009"/>
            <a:ext cx="8039658" cy="779260"/>
          </a:xfrm>
          <a:prstGeom prst="rect">
            <a:avLst/>
          </a:prstGeom>
        </p:spPr>
        <p:txBody>
          <a:bodyPr vert="horz" lIns="0" tIns="0" rIns="118872" bIns="0" rtlCol="0" anchor="b" anchorCtr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 Click To Edit Master Text Styles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8BFC-805C-0A4D-AD03-490CDAA81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90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523C23-16C0-9C4E-9392-38698B5F7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499" y="1239072"/>
            <a:ext cx="8039101" cy="419793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●"/>
              <a:tabLst/>
              <a:defRPr sz="2200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lnSpc>
                <a:spcPct val="120000"/>
              </a:lnSpc>
              <a:defRPr sz="1800">
                <a:solidFill>
                  <a:srgbClr val="000000"/>
                </a:solidFill>
                <a:latin typeface="Calibri"/>
                <a:cs typeface="Calibri"/>
              </a:defRPr>
            </a:lvl2pPr>
            <a:lvl3pPr marL="1523733" marR="0" indent="-304747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65655B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65655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F8E373-51E8-AA4B-B7C5-05254C7D3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943" y="-83730"/>
            <a:ext cx="8039658" cy="1143000"/>
          </a:xfrm>
          <a:prstGeom prst="rect">
            <a:avLst/>
          </a:prstGeom>
        </p:spPr>
        <p:txBody>
          <a:bodyPr vert="horz" lIns="0" tIns="60949" rIns="121899" bIns="0" rtlCol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 Click To Edit Master Text Styles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3E0095-C735-9145-BDA5-5E86C3CBC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6820E-16AC-9341-AE26-CAB6D02CBB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6382034"/>
            <a:ext cx="6121400" cy="309562"/>
          </a:xfrm>
        </p:spPr>
        <p:txBody>
          <a:bodyPr/>
          <a:lstStyle>
            <a:lvl1pPr marL="114300" indent="0">
              <a:buNone/>
              <a:defRPr sz="1000">
                <a:solidFill>
                  <a:srgbClr val="999B9D"/>
                </a:solidFill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5317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  <p15:guide id="2" pos="54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631" y="1239072"/>
            <a:ext cx="3672786" cy="41979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lnSpc>
                <a:spcPct val="120000"/>
              </a:lnSpc>
              <a:defRPr sz="1800">
                <a:solidFill>
                  <a:srgbClr val="000000"/>
                </a:solidFill>
                <a:latin typeface="Calibri"/>
                <a:cs typeface="Calibri"/>
              </a:defRPr>
            </a:lvl2pPr>
            <a:lvl3pPr marL="1523733" marR="0" indent="-304747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65655B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65655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37949" y="1237887"/>
            <a:ext cx="3672786" cy="41979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lnSpc>
                <a:spcPct val="120000"/>
              </a:lnSpc>
              <a:defRPr sz="1800">
                <a:solidFill>
                  <a:srgbClr val="000000"/>
                </a:solidFill>
                <a:latin typeface="Calibri"/>
                <a:cs typeface="Calibri"/>
              </a:defRPr>
            </a:lvl2pPr>
            <a:lvl3pPr marL="1523733" marR="0" indent="-304747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65655B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65655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CE61A3B-B98D-9440-9C05-9D98DA0F5DAC}"/>
              </a:ext>
            </a:extLst>
          </p:cNvPr>
          <p:cNvSpPr txBox="1">
            <a:spLocks/>
          </p:cNvSpPr>
          <p:nvPr userDrawn="1"/>
        </p:nvSpPr>
        <p:spPr>
          <a:xfrm>
            <a:off x="570942" y="-83730"/>
            <a:ext cx="8106399" cy="1143000"/>
          </a:xfrm>
          <a:prstGeom prst="rect">
            <a:avLst/>
          </a:prstGeom>
        </p:spPr>
        <p:txBody>
          <a:bodyPr vert="horz" lIns="0" tIns="60949" rIns="121899" bIns="0" rtlCol="0" anchor="b" anchorCtr="0">
            <a:normAutofit/>
          </a:bodyPr>
          <a:lstStyle>
            <a:lvl1pPr algn="l" defTabSz="609493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 cap="none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Click To Edit Master Text Styles Click To Edit Master Text Styles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7C723-AF8F-AA42-8811-F8FB56594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0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8FDC98-08F9-DF45-8ACF-37949BAD1D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5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7" y="125630"/>
            <a:ext cx="6770532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056"/>
            <a:ext cx="8229600" cy="4535424"/>
          </a:xfrm>
        </p:spPr>
        <p:txBody>
          <a:bodyPr/>
          <a:lstStyle>
            <a:lvl1pPr>
              <a:buClr>
                <a:srgbClr val="003A6F"/>
              </a:buClr>
              <a:buSzPct val="100000"/>
              <a:buFont typeface="Arial" pitchFamily="34" charset="0"/>
              <a:buChar char="●"/>
              <a:defRPr/>
            </a:lvl1pPr>
            <a:lvl2pPr>
              <a:spcBef>
                <a:spcPts val="600"/>
              </a:spcBef>
              <a:buClr>
                <a:srgbClr val="003A6F"/>
              </a:buClr>
              <a:defRPr sz="2000"/>
            </a:lvl2pPr>
            <a:lvl3pPr>
              <a:buClr>
                <a:srgbClr val="003A6F"/>
              </a:buClr>
              <a:buFont typeface="Arial" pitchFamily="34" charset="0"/>
              <a:buChar char="–"/>
              <a:defRPr sz="2000"/>
            </a:lvl3pPr>
            <a:lvl4pPr>
              <a:buClr>
                <a:srgbClr val="003A6F"/>
              </a:buClr>
              <a:defRPr sz="2000"/>
            </a:lvl4pPr>
            <a:lvl5pPr>
              <a:buClr>
                <a:srgbClr val="005195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672046" y="6443811"/>
            <a:ext cx="2133600" cy="365125"/>
          </a:xfrm>
        </p:spPr>
        <p:txBody>
          <a:bodyPr/>
          <a:lstStyle/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5959" y="977484"/>
            <a:ext cx="8376404" cy="462581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lang="en-US" sz="2000" b="1" i="1" kern="1200" dirty="0" smtClean="0">
                <a:solidFill>
                  <a:srgbClr val="005E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0575" y="6515713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7" y="125630"/>
            <a:ext cx="6770532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056"/>
            <a:ext cx="8229600" cy="4535424"/>
          </a:xfrm>
        </p:spPr>
        <p:txBody>
          <a:bodyPr/>
          <a:lstStyle>
            <a:lvl1pPr>
              <a:buClr>
                <a:srgbClr val="003A6F"/>
              </a:buClr>
              <a:buSzPct val="100000"/>
              <a:buFont typeface="Arial" pitchFamily="34" charset="0"/>
              <a:buChar char="●"/>
              <a:defRPr/>
            </a:lvl1pPr>
            <a:lvl2pPr>
              <a:spcBef>
                <a:spcPts val="600"/>
              </a:spcBef>
              <a:buClr>
                <a:srgbClr val="003A6F"/>
              </a:buClr>
              <a:defRPr sz="2000"/>
            </a:lvl2pPr>
            <a:lvl3pPr>
              <a:buClr>
                <a:srgbClr val="003A6F"/>
              </a:buClr>
              <a:buFont typeface="Arial" pitchFamily="34" charset="0"/>
              <a:buChar char="–"/>
              <a:defRPr sz="2000"/>
            </a:lvl3pPr>
            <a:lvl4pPr>
              <a:buClr>
                <a:srgbClr val="003A6F"/>
              </a:buClr>
              <a:defRPr sz="2000"/>
            </a:lvl4pPr>
            <a:lvl5pPr>
              <a:buClr>
                <a:srgbClr val="005195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672046" y="6443811"/>
            <a:ext cx="2133600" cy="365125"/>
          </a:xfrm>
        </p:spPr>
        <p:txBody>
          <a:bodyPr/>
          <a:lstStyle/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5959" y="977484"/>
            <a:ext cx="8376404" cy="462581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lang="en-US" sz="2000" b="1" i="1" kern="1200" dirty="0" smtClean="0">
                <a:solidFill>
                  <a:srgbClr val="005E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0575" y="6515713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19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7" y="123569"/>
            <a:ext cx="6794385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solidFill>
                  <a:srgbClr val="0066A4"/>
                </a:solidFill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6350" y="971588"/>
            <a:ext cx="8386014" cy="481848"/>
          </a:xfrm>
        </p:spPr>
        <p:txBody>
          <a:bodyPr>
            <a:normAutofit/>
          </a:bodyPr>
          <a:lstStyle>
            <a:lvl1pPr marL="0" indent="0">
              <a:buNone/>
              <a:defRPr lang="en-US" sz="2000" b="1" i="1" kern="1200" dirty="0" smtClean="0">
                <a:solidFill>
                  <a:srgbClr val="005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0575" y="6515717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534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788B1F-1DCC-9E4A-8374-BA785BCB0361}"/>
              </a:ext>
            </a:extLst>
          </p:cNvPr>
          <p:cNvSpPr/>
          <p:nvPr userDrawn="1"/>
        </p:nvSpPr>
        <p:spPr>
          <a:xfrm>
            <a:off x="0" y="977900"/>
            <a:ext cx="9144000" cy="5118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6" descr="PeaBody_logo_RGB.png">
            <a:extLst>
              <a:ext uri="{FF2B5EF4-FFF2-40B4-BE49-F238E27FC236}">
                <a16:creationId xmlns:a16="http://schemas.microsoft.com/office/drawing/2014/main" id="{14A8F74B-EA93-1C48-8940-C0EAF0009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6" y="6355515"/>
            <a:ext cx="1119726" cy="372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E24E6-D7B3-E644-A1A3-80CDFE06F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35"/>
            <a:ext cx="9144000" cy="12573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7688D70-DE35-E645-9EB7-98593AE4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42" y="174233"/>
            <a:ext cx="8039658" cy="8718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Text Styles 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B452828-D8E2-2A45-99D8-2D08772C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85" y="1277885"/>
            <a:ext cx="8183416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6B8DA2-28C6-064A-944F-29345970A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11B930-3539-B948-AFA9-1262289CF3A2}"/>
              </a:ext>
            </a:extLst>
          </p:cNvPr>
          <p:cNvSpPr/>
          <p:nvPr userDrawn="1"/>
        </p:nvSpPr>
        <p:spPr>
          <a:xfrm>
            <a:off x="8610600" y="1034540"/>
            <a:ext cx="334537" cy="224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9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3F781-46D3-2541-97E3-D13F8605E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532"/>
            <a:ext cx="9211376" cy="6908532"/>
          </a:xfrm>
          <a:prstGeom prst="rect">
            <a:avLst/>
          </a:prstGeom>
        </p:spPr>
      </p:pic>
      <p:pic>
        <p:nvPicPr>
          <p:cNvPr id="5" name="Picture 4" descr="PeaBody_logo_RGB.png">
            <a:extLst>
              <a:ext uri="{FF2B5EF4-FFF2-40B4-BE49-F238E27FC236}">
                <a16:creationId xmlns:a16="http://schemas.microsoft.com/office/drawing/2014/main" id="{EC98EF58-2B03-6B49-BB73-D9A597FB9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9" y="4928535"/>
            <a:ext cx="1467810" cy="4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9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84882" y="1241658"/>
            <a:ext cx="8648796" cy="4858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701EB-FBAA-E94A-AC56-5B79FBF268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00" y="1279758"/>
            <a:ext cx="8039101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F2937-74A8-AF4C-A77F-9610CB9AE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8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0" y="1239072"/>
            <a:ext cx="8039101" cy="419793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●"/>
              <a:tabLst/>
              <a:defRPr sz="2200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lnSpc>
                <a:spcPct val="120000"/>
              </a:lnSpc>
              <a:defRPr sz="1800">
                <a:solidFill>
                  <a:srgbClr val="000000"/>
                </a:solidFill>
                <a:latin typeface="Calibri"/>
                <a:cs typeface="Calibri"/>
              </a:defRPr>
            </a:lvl2pPr>
            <a:lvl3pPr marL="1523733" marR="0" indent="-304747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65655B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65655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0943" y="280009"/>
            <a:ext cx="8039658" cy="779260"/>
          </a:xfrm>
          <a:prstGeom prst="rect">
            <a:avLst/>
          </a:prstGeom>
        </p:spPr>
        <p:txBody>
          <a:bodyPr vert="horz" lIns="0" tIns="0" rIns="118872" bIns="0" rtlCol="0" anchor="b" anchorCtr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 Click To Edit Master Text Styles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8BFC-805C-0A4D-AD03-490CDAA81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523C23-16C0-9C4E-9392-38698B5F7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499" y="1239072"/>
            <a:ext cx="8039101" cy="419793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●"/>
              <a:tabLst/>
              <a:defRPr sz="2200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lnSpc>
                <a:spcPct val="120000"/>
              </a:lnSpc>
              <a:defRPr sz="1800">
                <a:solidFill>
                  <a:srgbClr val="000000"/>
                </a:solidFill>
                <a:latin typeface="Calibri"/>
                <a:cs typeface="Calibri"/>
              </a:defRPr>
            </a:lvl2pPr>
            <a:lvl3pPr marL="1523733" marR="0" indent="-304747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65655B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65655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F8E373-51E8-AA4B-B7C5-05254C7D3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943" y="-83730"/>
            <a:ext cx="8039658" cy="1143000"/>
          </a:xfrm>
          <a:prstGeom prst="rect">
            <a:avLst/>
          </a:prstGeom>
        </p:spPr>
        <p:txBody>
          <a:bodyPr vert="horz" lIns="0" tIns="60949" rIns="121899" bIns="0" rtlCol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 Click To Edit Master Text Styles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3E0095-C735-9145-BDA5-5E86C3CBC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6820E-16AC-9341-AE26-CAB6D02CBB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6382034"/>
            <a:ext cx="6121400" cy="309562"/>
          </a:xfrm>
        </p:spPr>
        <p:txBody>
          <a:bodyPr/>
          <a:lstStyle>
            <a:lvl1pPr marL="114300" indent="0">
              <a:buNone/>
              <a:defRPr sz="1000">
                <a:solidFill>
                  <a:srgbClr val="999B9D"/>
                </a:solidFill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1254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  <p15:guide id="2" pos="542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631" y="1239072"/>
            <a:ext cx="3672786" cy="41979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lnSpc>
                <a:spcPct val="120000"/>
              </a:lnSpc>
              <a:defRPr sz="1800">
                <a:solidFill>
                  <a:srgbClr val="000000"/>
                </a:solidFill>
                <a:latin typeface="Calibri"/>
                <a:cs typeface="Calibri"/>
              </a:defRPr>
            </a:lvl2pPr>
            <a:lvl3pPr marL="1523733" marR="0" indent="-304747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65655B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65655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37949" y="1237887"/>
            <a:ext cx="3672786" cy="41979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lnSpc>
                <a:spcPct val="120000"/>
              </a:lnSpc>
              <a:defRPr sz="1800">
                <a:solidFill>
                  <a:srgbClr val="000000"/>
                </a:solidFill>
                <a:latin typeface="Calibri"/>
                <a:cs typeface="Calibri"/>
              </a:defRPr>
            </a:lvl2pPr>
            <a:lvl3pPr marL="1523733" marR="0" indent="-304747" algn="l" defTabSz="609493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65655B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65655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CE61A3B-B98D-9440-9C05-9D98DA0F5DAC}"/>
              </a:ext>
            </a:extLst>
          </p:cNvPr>
          <p:cNvSpPr txBox="1">
            <a:spLocks/>
          </p:cNvSpPr>
          <p:nvPr userDrawn="1"/>
        </p:nvSpPr>
        <p:spPr>
          <a:xfrm>
            <a:off x="570942" y="-83730"/>
            <a:ext cx="8106399" cy="1143000"/>
          </a:xfrm>
          <a:prstGeom prst="rect">
            <a:avLst/>
          </a:prstGeom>
        </p:spPr>
        <p:txBody>
          <a:bodyPr vert="horz" lIns="0" tIns="60949" rIns="121899" bIns="0" rtlCol="0" anchor="b" anchorCtr="0">
            <a:normAutofit/>
          </a:bodyPr>
          <a:lstStyle>
            <a:lvl1pPr algn="l" defTabSz="609493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 cap="none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Click To Edit Master Text Styles Click To Edit Master Text Styles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7C723-AF8F-AA42-8811-F8FB56594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21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8FDC98-08F9-DF45-8ACF-37949BAD1D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2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7" y="125630"/>
            <a:ext cx="6770532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056"/>
            <a:ext cx="8229600" cy="4535424"/>
          </a:xfrm>
        </p:spPr>
        <p:txBody>
          <a:bodyPr/>
          <a:lstStyle>
            <a:lvl1pPr>
              <a:buClr>
                <a:srgbClr val="003A6F"/>
              </a:buClr>
              <a:buSzPct val="100000"/>
              <a:buFont typeface="Arial" pitchFamily="34" charset="0"/>
              <a:buChar char="●"/>
              <a:defRPr/>
            </a:lvl1pPr>
            <a:lvl2pPr>
              <a:spcBef>
                <a:spcPts val="600"/>
              </a:spcBef>
              <a:buClr>
                <a:srgbClr val="005195"/>
              </a:buClr>
              <a:defRPr sz="2000"/>
            </a:lvl2pPr>
            <a:lvl3pPr>
              <a:buClr>
                <a:srgbClr val="005195"/>
              </a:buClr>
              <a:buFont typeface="Arial" pitchFamily="34" charset="0"/>
              <a:buChar char="–"/>
              <a:defRPr sz="2000"/>
            </a:lvl3pPr>
            <a:lvl4pPr>
              <a:buClr>
                <a:srgbClr val="005195"/>
              </a:buClr>
              <a:defRPr sz="2000"/>
            </a:lvl4pPr>
            <a:lvl5pPr>
              <a:buClr>
                <a:srgbClr val="005195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672046" y="6443811"/>
            <a:ext cx="2133600" cy="365125"/>
          </a:xfrm>
        </p:spPr>
        <p:txBody>
          <a:bodyPr/>
          <a:lstStyle/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5959" y="977484"/>
            <a:ext cx="8376404" cy="462581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lang="en-US" sz="2000" b="1" i="1" kern="1200" dirty="0" smtClean="0">
                <a:solidFill>
                  <a:srgbClr val="005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0575" y="6515713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941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7" y="125630"/>
            <a:ext cx="6770532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49" y="1597558"/>
            <a:ext cx="8229600" cy="5021568"/>
          </a:xfrm>
        </p:spPr>
        <p:txBody>
          <a:bodyPr/>
          <a:lstStyle>
            <a:lvl1pPr>
              <a:buClr>
                <a:srgbClr val="005195"/>
              </a:buClr>
              <a:buSzPct val="100000"/>
              <a:buFont typeface="Arial" pitchFamily="34" charset="0"/>
              <a:buChar char="●"/>
              <a:defRPr/>
            </a:lvl1pPr>
            <a:lvl2pPr>
              <a:spcBef>
                <a:spcPts val="600"/>
              </a:spcBef>
              <a:buClr>
                <a:srgbClr val="005195"/>
              </a:buClr>
              <a:defRPr/>
            </a:lvl2pPr>
            <a:lvl3pPr>
              <a:buClr>
                <a:srgbClr val="005195"/>
              </a:buClr>
              <a:buFont typeface="Arial" pitchFamily="34" charset="0"/>
              <a:buChar char="–"/>
              <a:defRPr/>
            </a:lvl3pPr>
            <a:lvl4pPr>
              <a:buClr>
                <a:srgbClr val="005195"/>
              </a:buClr>
              <a:defRPr/>
            </a:lvl4pPr>
            <a:lvl5pPr>
              <a:buClr>
                <a:srgbClr val="005195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696318" y="6443811"/>
            <a:ext cx="2133600" cy="365125"/>
          </a:xfrm>
        </p:spPr>
        <p:txBody>
          <a:bodyPr/>
          <a:lstStyle/>
          <a:p>
            <a:fld id="{5918D847-AF05-4FB6-87D5-51AA99421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1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 b="17484"/>
          <a:stretch/>
        </p:blipFill>
        <p:spPr>
          <a:xfrm>
            <a:off x="3175" y="1182249"/>
            <a:ext cx="9144000" cy="4845292"/>
          </a:xfrm>
          <a:prstGeom prst="rect">
            <a:avLst/>
          </a:prstGeom>
        </p:spPr>
      </p:pic>
      <p:pic>
        <p:nvPicPr>
          <p:cNvPr id="5" name="Picture 4" descr="PeaBodyEnergy_PMS3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4525"/>
            <a:ext cx="1593327" cy="54173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5175" y="64452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 txBox="1">
            <a:spLocks/>
          </p:cNvSpPr>
          <p:nvPr userDrawn="1"/>
        </p:nvSpPr>
        <p:spPr>
          <a:xfrm>
            <a:off x="5280566" y="5453988"/>
            <a:ext cx="3544921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5"/>
              </a:buClr>
              <a:buSzTx/>
              <a:buFont typeface="Arial" pitchFamily="34" charset="0"/>
              <a:buNone/>
              <a:tabLst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PeabodyEnergy.com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AdvancedEnergyForLife.com</a:t>
            </a:r>
          </a:p>
        </p:txBody>
      </p:sp>
    </p:spTree>
    <p:extLst>
      <p:ext uri="{BB962C8B-B14F-4D97-AF65-F5344CB8AC3E}">
        <p14:creationId xmlns:p14="http://schemas.microsoft.com/office/powerpoint/2010/main" val="427194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7" y="125630"/>
            <a:ext cx="6770532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056"/>
            <a:ext cx="8229600" cy="4535424"/>
          </a:xfrm>
        </p:spPr>
        <p:txBody>
          <a:bodyPr/>
          <a:lstStyle>
            <a:lvl1pPr>
              <a:buClr>
                <a:srgbClr val="0066A4"/>
              </a:buClr>
              <a:buSzPct val="100000"/>
              <a:buFont typeface="Arial" pitchFamily="34" charset="0"/>
              <a:buChar char="●"/>
              <a:defRPr/>
            </a:lvl1pPr>
            <a:lvl2pPr>
              <a:spcBef>
                <a:spcPts val="600"/>
              </a:spcBef>
              <a:buClr>
                <a:srgbClr val="005195"/>
              </a:buClr>
              <a:defRPr sz="2000"/>
            </a:lvl2pPr>
            <a:lvl3pPr>
              <a:buClr>
                <a:srgbClr val="005195"/>
              </a:buClr>
              <a:buFont typeface="Arial" pitchFamily="34" charset="0"/>
              <a:buChar char="–"/>
              <a:defRPr sz="2000"/>
            </a:lvl3pPr>
            <a:lvl4pPr>
              <a:buClr>
                <a:srgbClr val="005195"/>
              </a:buClr>
              <a:defRPr sz="2000"/>
            </a:lvl4pPr>
            <a:lvl5pPr>
              <a:buClr>
                <a:srgbClr val="005195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672046" y="6443811"/>
            <a:ext cx="2133600" cy="365125"/>
          </a:xfrm>
        </p:spPr>
        <p:txBody>
          <a:bodyPr/>
          <a:lstStyle>
            <a:lvl1pPr>
              <a:defRPr>
                <a:solidFill>
                  <a:srgbClr val="0066A4"/>
                </a:solidFill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5959" y="977484"/>
            <a:ext cx="8376404" cy="462581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lang="en-US" sz="2000" b="1" i="1" kern="1200" dirty="0" smtClean="0">
                <a:solidFill>
                  <a:srgbClr val="005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0575" y="6515713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47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913" y="982025"/>
            <a:ext cx="8381450" cy="457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i="1" kern="1200" dirty="0" smtClean="0">
                <a:solidFill>
                  <a:srgbClr val="005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solidFill>
                  <a:srgbClr val="0066A4"/>
                </a:solidFill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0575" y="6515713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233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6" y="123569"/>
            <a:ext cx="6794385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solidFill>
                  <a:srgbClr val="0066A4"/>
                </a:solidFill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6350" y="971588"/>
            <a:ext cx="8386014" cy="481848"/>
          </a:xfrm>
        </p:spPr>
        <p:txBody>
          <a:bodyPr>
            <a:normAutofit/>
          </a:bodyPr>
          <a:lstStyle>
            <a:lvl1pPr marL="0" indent="0">
              <a:buNone/>
              <a:defRPr lang="en-US" sz="2000" b="1" i="1" kern="1200" dirty="0" smtClean="0">
                <a:solidFill>
                  <a:srgbClr val="005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0575" y="6515713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13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298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3538728" y="4361688"/>
            <a:ext cx="2066544" cy="366527"/>
          </a:xfrm>
        </p:spPr>
        <p:txBody>
          <a:bodyPr>
            <a:normAutofit/>
          </a:bodyPr>
          <a:lstStyle>
            <a:lvl1pPr marL="0" indent="0" algn="ctr" rt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3A6F"/>
              </a:buClr>
              <a:buNone/>
              <a:defRPr lang="en-US" sz="1600" b="1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 bwMode="gray">
          <a:xfrm>
            <a:off x="457200" y="2944368"/>
            <a:ext cx="8275835" cy="1050674"/>
          </a:xfrm>
        </p:spPr>
        <p:txBody>
          <a:bodyPr anchor="t">
            <a:normAutofit/>
          </a:bodyPr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8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08" y="162010"/>
            <a:ext cx="1907487" cy="63544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13816" y="5705856"/>
            <a:ext cx="2916936" cy="539496"/>
          </a:xfrm>
        </p:spPr>
        <p:txBody>
          <a:bodyPr>
            <a:normAutofit/>
          </a:bodyPr>
          <a:lstStyle>
            <a:lvl1pPr marL="0" indent="0" algn="l" rt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3A6F"/>
              </a:buClr>
              <a:buNone/>
              <a:defRPr lang="en-US" sz="1600" b="1" i="1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987983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91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6" y="123569"/>
            <a:ext cx="6794385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6350" y="971588"/>
            <a:ext cx="8386014" cy="481848"/>
          </a:xfrm>
        </p:spPr>
        <p:txBody>
          <a:bodyPr>
            <a:normAutofit/>
          </a:bodyPr>
          <a:lstStyle>
            <a:lvl1pPr marL="0" indent="0">
              <a:buNone/>
              <a:defRPr lang="en-US" sz="2000" b="1" i="1" kern="1200" dirty="0" smtClean="0">
                <a:solidFill>
                  <a:srgbClr val="005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0575" y="6515713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863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3F781-46D3-2541-97E3-D13F8605E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532"/>
            <a:ext cx="9211376" cy="6908532"/>
          </a:xfrm>
          <a:prstGeom prst="rect">
            <a:avLst/>
          </a:prstGeom>
        </p:spPr>
      </p:pic>
      <p:pic>
        <p:nvPicPr>
          <p:cNvPr id="5" name="Picture 4" descr="PeaBody_logo_RGB.png">
            <a:extLst>
              <a:ext uri="{FF2B5EF4-FFF2-40B4-BE49-F238E27FC236}">
                <a16:creationId xmlns:a16="http://schemas.microsoft.com/office/drawing/2014/main" id="{EC98EF58-2B03-6B49-BB73-D9A597FB9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9" y="4928535"/>
            <a:ext cx="1467810" cy="4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96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913" y="982025"/>
            <a:ext cx="8381450" cy="457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i="1" kern="1200" dirty="0" smtClean="0">
                <a:solidFill>
                  <a:srgbClr val="005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solidFill>
                  <a:srgbClr val="0066A4"/>
                </a:solidFill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0575" y="6515717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7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256A-BD1A-46EF-9625-5CF17FD7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7" y="125630"/>
            <a:ext cx="6770532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49" y="1597558"/>
            <a:ext cx="8229600" cy="5021568"/>
          </a:xfrm>
        </p:spPr>
        <p:txBody>
          <a:bodyPr/>
          <a:lstStyle>
            <a:lvl1pPr>
              <a:buClr>
                <a:srgbClr val="005195"/>
              </a:buClr>
              <a:buSzPct val="100000"/>
              <a:buFont typeface="Arial" pitchFamily="34" charset="0"/>
              <a:buChar char="●"/>
              <a:defRPr/>
            </a:lvl1pPr>
            <a:lvl2pPr>
              <a:spcBef>
                <a:spcPts val="600"/>
              </a:spcBef>
              <a:buClr>
                <a:srgbClr val="005195"/>
              </a:buClr>
              <a:defRPr/>
            </a:lvl2pPr>
            <a:lvl3pPr>
              <a:buClr>
                <a:srgbClr val="005195"/>
              </a:buClr>
              <a:buFont typeface="Arial" pitchFamily="34" charset="0"/>
              <a:buChar char="–"/>
              <a:defRPr/>
            </a:lvl3pPr>
            <a:lvl4pPr>
              <a:buClr>
                <a:srgbClr val="005195"/>
              </a:buClr>
              <a:defRPr/>
            </a:lvl4pPr>
            <a:lvl5pPr>
              <a:buClr>
                <a:srgbClr val="005195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719888" y="64436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6B29-8283-4EB0-B712-E3B4701E5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14E8-3A53-4114-8F9E-981BF1330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6" y="123569"/>
            <a:ext cx="6794385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6350" y="971588"/>
            <a:ext cx="8386014" cy="481848"/>
          </a:xfrm>
        </p:spPr>
        <p:txBody>
          <a:bodyPr>
            <a:normAutofit/>
          </a:bodyPr>
          <a:lstStyle>
            <a:lvl1pPr marL="0" indent="0">
              <a:buNone/>
              <a:defRPr lang="en-US" sz="2000" b="1" i="1" kern="1200" dirty="0" smtClean="0">
                <a:solidFill>
                  <a:srgbClr val="005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0575" y="6515713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1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7" y="125630"/>
            <a:ext cx="6770532" cy="80069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49" y="1597558"/>
            <a:ext cx="8229600" cy="5021568"/>
          </a:xfrm>
        </p:spPr>
        <p:txBody>
          <a:bodyPr/>
          <a:lstStyle>
            <a:lvl1pPr>
              <a:buClr>
                <a:srgbClr val="003A6F"/>
              </a:buClr>
              <a:buSzPct val="100000"/>
              <a:buFont typeface="Arial" pitchFamily="34" charset="0"/>
              <a:buChar char="●"/>
              <a:defRPr/>
            </a:lvl1pPr>
            <a:lvl2pPr>
              <a:spcBef>
                <a:spcPts val="600"/>
              </a:spcBef>
              <a:buClr>
                <a:srgbClr val="005195"/>
              </a:buClr>
              <a:defRPr sz="2000"/>
            </a:lvl2pPr>
            <a:lvl3pPr>
              <a:buClr>
                <a:srgbClr val="005195"/>
              </a:buClr>
              <a:buFont typeface="Arial" pitchFamily="34" charset="0"/>
              <a:buChar char="–"/>
              <a:defRPr sz="2000"/>
            </a:lvl3pPr>
            <a:lvl4pPr>
              <a:buClr>
                <a:srgbClr val="005195"/>
              </a:buClr>
              <a:defRPr sz="2000"/>
            </a:lvl4pPr>
            <a:lvl5pPr>
              <a:buClr>
                <a:srgbClr val="005195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672046" y="6443811"/>
            <a:ext cx="2133600" cy="365125"/>
          </a:xfrm>
        </p:spPr>
        <p:txBody>
          <a:bodyPr/>
          <a:lstStyle/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5959" y="977484"/>
            <a:ext cx="8376404" cy="462581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lang="en-US" sz="2000" b="1" i="1" kern="1200" dirty="0" smtClean="0">
                <a:solidFill>
                  <a:srgbClr val="005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0575" y="6515713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11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913" y="982025"/>
            <a:ext cx="8381450" cy="457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i="1" kern="1200" dirty="0" smtClean="0">
                <a:solidFill>
                  <a:srgbClr val="005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0575" y="6515713"/>
            <a:ext cx="8080408" cy="3905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21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6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1 PwrPntTmplts-PMS301_5-193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3175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886" y="123569"/>
            <a:ext cx="6728682" cy="800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0261"/>
            <a:ext cx="8229600" cy="4535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465" y="6443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3A6F"/>
                </a:solidFill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2" r:id="rId3"/>
    <p:sldLayoutId id="2147483701" r:id="rId4"/>
    <p:sldLayoutId id="2147483702" r:id="rId5"/>
    <p:sldLayoutId id="2147483704" r:id="rId6"/>
    <p:sldLayoutId id="2147483705" r:id="rId7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rgbClr val="005195"/>
        </a:buClr>
        <a:buFont typeface="Arial" pitchFamily="34" charset="0"/>
        <a:buChar char="●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5195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5195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5195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5195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1 PwrPntTmplts-PMS301_5-193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886" y="123569"/>
            <a:ext cx="6728682" cy="800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0261"/>
            <a:ext cx="8229600" cy="4535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sz="1600" dirty="0"/>
              <a:t>Fourth level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465" y="6443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3A69"/>
                </a:solidFill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9" r:id="rId3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rgbClr val="003A6F"/>
        </a:buClr>
        <a:buFont typeface="Arial" pitchFamily="34" charset="0"/>
        <a:buChar char="●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3A6F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3A6F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3A6F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3A6F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68253E-6366-004E-881F-67BC697EC7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335"/>
            <a:ext cx="9144000" cy="12573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259585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216" imgH="216" progId="TCLayout.ActiveDocument.1">
                  <p:embed/>
                </p:oleObj>
              </mc:Choice>
              <mc:Fallback>
                <p:oleObj name="think-cell Slide" r:id="rId1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8877" y="255181"/>
            <a:ext cx="8031723" cy="7908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Text Styles 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27185" y="1277885"/>
            <a:ext cx="8159424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 descr="PeaBody_logo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6" y="6355515"/>
            <a:ext cx="1119726" cy="37230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3AEF600-F32A-EA45-A8A8-E9645F5FC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5EA848A-B8CC-4C15-BD4B-38E3B5AB0A81}" type="slidenum">
              <a:rPr lang="en-US" smtClean="0"/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FBA1E7-6073-A94C-BB80-68F36072F20C}"/>
              </a:ext>
            </a:extLst>
          </p:cNvPr>
          <p:cNvSpPr/>
          <p:nvPr userDrawn="1"/>
        </p:nvSpPr>
        <p:spPr>
          <a:xfrm>
            <a:off x="8288225" y="6429441"/>
            <a:ext cx="298383" cy="298383"/>
          </a:xfrm>
          <a:prstGeom prst="ellipse">
            <a:avLst/>
          </a:prstGeom>
          <a:noFill/>
          <a:ln>
            <a:solidFill>
              <a:srgbClr val="CFC3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372BE-9903-784C-9B0D-89261A3EE2DC}"/>
              </a:ext>
            </a:extLst>
          </p:cNvPr>
          <p:cNvSpPr/>
          <p:nvPr userDrawn="1"/>
        </p:nvSpPr>
        <p:spPr>
          <a:xfrm>
            <a:off x="8610600" y="1034540"/>
            <a:ext cx="334537" cy="224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25" r:id="rId8"/>
    <p:sldLayoutId id="2147483732" r:id="rId9"/>
    <p:sldLayoutId id="2147483996" r:id="rId10"/>
  </p:sldLayoutIdLst>
  <p:hf hdr="0" ftr="0" dt="0"/>
  <p:txStyles>
    <p:titleStyle>
      <a:lvl1pPr algn="l" defTabSz="609493" rtl="0" eaLnBrk="1" latinLnBrk="0" hangingPunct="1">
        <a:lnSpc>
          <a:spcPts val="2600"/>
        </a:lnSpc>
        <a:spcBef>
          <a:spcPct val="0"/>
        </a:spcBef>
        <a:buNone/>
        <a:defRPr sz="2400" b="1" kern="1200" cap="none">
          <a:solidFill>
            <a:srgbClr val="000000"/>
          </a:solidFill>
          <a:latin typeface="Calibri"/>
          <a:ea typeface="+mj-ea"/>
          <a:cs typeface="Calibri"/>
        </a:defRPr>
      </a:lvl1pPr>
    </p:titleStyle>
    <p:bodyStyle>
      <a:lvl1pPr marL="454025" indent="-339725" algn="l" defTabSz="609493" rtl="0" eaLnBrk="1" latinLnBrk="0" hangingPunct="1">
        <a:spcBef>
          <a:spcPct val="20000"/>
        </a:spcBef>
        <a:buFont typeface="Lucida Grande"/>
        <a:buChar char="●"/>
        <a:defRPr sz="2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990427" indent="-380933" algn="l" defTabSz="609493" rtl="0" eaLnBrk="1" latinLnBrk="0" hangingPunct="1">
        <a:spcBef>
          <a:spcPct val="20000"/>
        </a:spcBef>
        <a:buClr>
          <a:srgbClr val="65655B"/>
        </a:buClr>
        <a:buFont typeface="Arial"/>
        <a:buChar char="–"/>
        <a:defRPr sz="1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Calibri"/>
          <a:ea typeface="+mn-ea"/>
          <a:cs typeface="Calibri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0000"/>
          </a:solidFill>
          <a:latin typeface="Calibri"/>
          <a:ea typeface="+mn-ea"/>
          <a:cs typeface="Calibri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Calibri"/>
          <a:ea typeface="+mn-ea"/>
          <a:cs typeface="Calibri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  <p15:guide id="2" pos="360" userDrawn="1">
          <p15:clr>
            <a:srgbClr val="F26B43"/>
          </p15:clr>
        </p15:guide>
        <p15:guide id="3" pos="2980" userDrawn="1">
          <p15:clr>
            <a:srgbClr val="F26B43"/>
          </p15:clr>
        </p15:guide>
        <p15:guide id="4" pos="542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68253E-6366-004E-881F-67BC697EC79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1335"/>
            <a:ext cx="9144000" cy="12573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693053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16" imgH="216" progId="TCLayout.ActiveDocument.1">
                  <p:embed/>
                </p:oleObj>
              </mc:Choice>
              <mc:Fallback>
                <p:oleObj name="think-cell Slide" r:id="rId1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8877" y="255181"/>
            <a:ext cx="8031723" cy="7908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Text Styles 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27185" y="1277885"/>
            <a:ext cx="8159424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 descr="PeaBody_logo_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6" y="6355515"/>
            <a:ext cx="1119726" cy="37230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3AEF600-F32A-EA45-A8A8-E9645F5FC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1328" y="6396069"/>
            <a:ext cx="532176" cy="365125"/>
          </a:xfrm>
          <a:prstGeom prst="rect">
            <a:avLst/>
          </a:prstGeom>
        </p:spPr>
        <p:txBody>
          <a:bodyPr vert="horz" lIns="121899" tIns="60949" rIns="121899" bIns="60949" rtlCol="0" anchor="ctr" anchorCtr="1"/>
          <a:lstStyle>
            <a:lvl1pPr algn="ctr">
              <a:defRPr sz="1200">
                <a:solidFill>
                  <a:srgbClr val="65655B"/>
                </a:solidFill>
                <a:latin typeface="+mj-lt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5EA848A-B8CC-4C15-BD4B-38E3B5AB0A81}" type="slidenum">
              <a:rPr lang="en-US" smtClean="0"/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FBA1E7-6073-A94C-BB80-68F36072F20C}"/>
              </a:ext>
            </a:extLst>
          </p:cNvPr>
          <p:cNvSpPr/>
          <p:nvPr userDrawn="1"/>
        </p:nvSpPr>
        <p:spPr>
          <a:xfrm>
            <a:off x="8288225" y="6429441"/>
            <a:ext cx="298383" cy="298383"/>
          </a:xfrm>
          <a:prstGeom prst="ellipse">
            <a:avLst/>
          </a:prstGeom>
          <a:noFill/>
          <a:ln>
            <a:solidFill>
              <a:srgbClr val="CFC3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372BE-9903-784C-9B0D-89261A3EE2DC}"/>
              </a:ext>
            </a:extLst>
          </p:cNvPr>
          <p:cNvSpPr/>
          <p:nvPr userDrawn="1"/>
        </p:nvSpPr>
        <p:spPr>
          <a:xfrm>
            <a:off x="8610600" y="1034540"/>
            <a:ext cx="334537" cy="224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6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998" r:id="rId8"/>
    <p:sldLayoutId id="2147484000" r:id="rId9"/>
  </p:sldLayoutIdLst>
  <p:hf hdr="0" ftr="0" dt="0"/>
  <p:txStyles>
    <p:titleStyle>
      <a:lvl1pPr algn="l" defTabSz="609493" rtl="0" eaLnBrk="1" latinLnBrk="0" hangingPunct="1">
        <a:lnSpc>
          <a:spcPts val="2600"/>
        </a:lnSpc>
        <a:spcBef>
          <a:spcPct val="0"/>
        </a:spcBef>
        <a:buNone/>
        <a:defRPr sz="2400" b="1" kern="1200" cap="none">
          <a:solidFill>
            <a:srgbClr val="000000"/>
          </a:solidFill>
          <a:latin typeface="Calibri"/>
          <a:ea typeface="+mj-ea"/>
          <a:cs typeface="Calibri"/>
        </a:defRPr>
      </a:lvl1pPr>
    </p:titleStyle>
    <p:bodyStyle>
      <a:lvl1pPr marL="454025" indent="-339725" algn="l" defTabSz="609493" rtl="0" eaLnBrk="1" latinLnBrk="0" hangingPunct="1">
        <a:spcBef>
          <a:spcPct val="20000"/>
        </a:spcBef>
        <a:buFont typeface="Lucida Grande"/>
        <a:buChar char="●"/>
        <a:defRPr sz="2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990427" indent="-380933" algn="l" defTabSz="609493" rtl="0" eaLnBrk="1" latinLnBrk="0" hangingPunct="1">
        <a:spcBef>
          <a:spcPct val="20000"/>
        </a:spcBef>
        <a:buClr>
          <a:srgbClr val="65655B"/>
        </a:buClr>
        <a:buFont typeface="Arial"/>
        <a:buChar char="–"/>
        <a:defRPr sz="1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Calibri"/>
          <a:ea typeface="+mn-ea"/>
          <a:cs typeface="Calibri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0000"/>
          </a:solidFill>
          <a:latin typeface="Calibri"/>
          <a:ea typeface="+mn-ea"/>
          <a:cs typeface="Calibri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Calibri"/>
          <a:ea typeface="+mn-ea"/>
          <a:cs typeface="Calibri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  <p15:guide id="2" pos="360" userDrawn="1">
          <p15:clr>
            <a:srgbClr val="F26B43"/>
          </p15:clr>
        </p15:guide>
        <p15:guide id="3" pos="2980" userDrawn="1">
          <p15:clr>
            <a:srgbClr val="F26B43"/>
          </p15:clr>
        </p15:guide>
        <p15:guide id="4" pos="54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19F42-B299-644B-A4E8-603BFD14F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115" b="-9682"/>
          <a:stretch/>
        </p:blipFill>
        <p:spPr>
          <a:xfrm>
            <a:off x="168966" y="659021"/>
            <a:ext cx="8493493" cy="4072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886" y="123569"/>
            <a:ext cx="6728682" cy="800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0261"/>
            <a:ext cx="8229600" cy="4535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sz="1600" dirty="0"/>
              <a:t>Fourth level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465" y="6443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66A4"/>
                </a:solidFill>
              </a:defRPr>
            </a:lvl1pPr>
          </a:lstStyle>
          <a:p>
            <a:fld id="{25EA848A-B8CC-4C15-BD4B-38E3B5AB0A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5528" y="232639"/>
            <a:ext cx="1576931" cy="525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09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10" r:id="rId9"/>
  </p:sldLayoutIdLs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rgbClr val="0066A4"/>
        </a:buClr>
        <a:buFont typeface="Arial" pitchFamily="34" charset="0"/>
        <a:buChar char="●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3A6F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3A6F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3A6F"/>
        </a:buClr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3A6F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74185D-9062-3147-8BC2-8C48BB25FDF7}"/>
              </a:ext>
            </a:extLst>
          </p:cNvPr>
          <p:cNvSpPr txBox="1">
            <a:spLocks/>
          </p:cNvSpPr>
          <p:nvPr/>
        </p:nvSpPr>
        <p:spPr>
          <a:xfrm>
            <a:off x="376580" y="2852158"/>
            <a:ext cx="4609488" cy="1457731"/>
          </a:xfrm>
          <a:prstGeom prst="rect">
            <a:avLst/>
          </a:prstGeom>
        </p:spPr>
        <p:txBody>
          <a:bodyPr/>
          <a:lstStyle>
            <a:lvl1pPr algn="l" defTabSz="609493" rtl="0" eaLnBrk="1" latinLnBrk="0" hangingPunct="1">
              <a:spcBef>
                <a:spcPct val="0"/>
              </a:spcBef>
              <a:buNone/>
              <a:defRPr sz="2800" b="1" kern="1200" cap="none">
                <a:solidFill>
                  <a:srgbClr val="163143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endParaRPr lang="en-AU" sz="1800" dirty="0"/>
          </a:p>
          <a:p>
            <a:pPr fontAlgn="auto">
              <a:spcAft>
                <a:spcPts val="0"/>
              </a:spcAft>
            </a:pPr>
            <a:r>
              <a:rPr lang="en-US" sz="1800" dirty="0"/>
              <a:t>Peter Jandzio,  Mining Engineering Manager      March, 2023</a:t>
            </a:r>
          </a:p>
          <a:p>
            <a:pPr fontAlgn="auto">
              <a:spcAft>
                <a:spcPts val="0"/>
              </a:spcAft>
            </a:pPr>
            <a:endParaRPr lang="en-AU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81F30-4DBB-7841-AA96-C4862A052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98" t="79410"/>
          <a:stretch/>
        </p:blipFill>
        <p:spPr>
          <a:xfrm>
            <a:off x="476655" y="2852158"/>
            <a:ext cx="4270442" cy="261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E4BFA-C841-8B4F-83EB-A8CD9CC3E337}"/>
              </a:ext>
            </a:extLst>
          </p:cNvPr>
          <p:cNvSpPr txBox="1"/>
          <p:nvPr/>
        </p:nvSpPr>
        <p:spPr>
          <a:xfrm>
            <a:off x="376580" y="1715986"/>
            <a:ext cx="4061575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114865"/>
                </a:solidFill>
                <a:latin typeface="Calibri" panose="020F0502020204030204" pitchFamily="34" charset="0"/>
                <a:ea typeface="Permanent Marker" panose="02000000000000000000" pitchFamily="2" charset="0"/>
                <a:cs typeface="Calibri" panose="020F0502020204030204" pitchFamily="34" charset="0"/>
              </a:rPr>
              <a:t>Wambo</a:t>
            </a:r>
            <a:r>
              <a:rPr lang="en-US" sz="3200" b="1" dirty="0">
                <a:solidFill>
                  <a:srgbClr val="114865"/>
                </a:solidFill>
                <a:latin typeface="Calibri" panose="020F0502020204030204" pitchFamily="34" charset="0"/>
                <a:ea typeface="Permanent Marker" panose="02000000000000000000" pitchFamily="2" charset="0"/>
                <a:cs typeface="Calibri" panose="020F0502020204030204" pitchFamily="34" charset="0"/>
              </a:rPr>
              <a:t>  </a:t>
            </a:r>
          </a:p>
          <a:p>
            <a:pPr defTabSz="4572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14865"/>
                </a:solidFill>
                <a:latin typeface="Calibri" panose="020F0502020204030204" pitchFamily="34" charset="0"/>
                <a:ea typeface="Permanent Marker" panose="02000000000000000000" pitchFamily="2" charset="0"/>
                <a:cs typeface="Calibri" panose="020F0502020204030204" pitchFamily="34" charset="0"/>
              </a:rPr>
              <a:t>Respirable Crystalline Silica Dust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7F1BA1-D689-B24E-051A-C32E140E1279}"/>
              </a:ext>
            </a:extLst>
          </p:cNvPr>
          <p:cNvSpPr txBox="1">
            <a:spLocks/>
          </p:cNvSpPr>
          <p:nvPr/>
        </p:nvSpPr>
        <p:spPr>
          <a:xfrm>
            <a:off x="0" y="2317037"/>
            <a:ext cx="6172200" cy="856680"/>
          </a:xfrm>
          <a:prstGeom prst="rect">
            <a:avLst/>
          </a:prstGeom>
        </p:spPr>
        <p:txBody>
          <a:bodyPr/>
          <a:lstStyle>
            <a:lvl1pPr marL="454025" indent="-339725" algn="l" defTabSz="609493" rtl="0" eaLnBrk="1" latinLnBrk="0" hangingPunct="1">
              <a:spcBef>
                <a:spcPct val="20000"/>
              </a:spcBef>
              <a:buFont typeface="Lucida Grande"/>
              <a:buChar char="●"/>
              <a:defRPr sz="22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0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7636-3636-4ED6-AFA8-3BD9B64A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 Working Section - LW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26622-09F8-4AD2-BA04-CD6C9420B400}"/>
              </a:ext>
            </a:extLst>
          </p:cNvPr>
          <p:cNvSpPr/>
          <p:nvPr/>
        </p:nvSpPr>
        <p:spPr>
          <a:xfrm>
            <a:off x="2851380" y="1747222"/>
            <a:ext cx="1047750" cy="1979337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F8677-4DA1-4DAB-BDB6-523FC24C6FB8}"/>
              </a:ext>
            </a:extLst>
          </p:cNvPr>
          <p:cNvSpPr/>
          <p:nvPr/>
        </p:nvSpPr>
        <p:spPr>
          <a:xfrm>
            <a:off x="2871797" y="3968775"/>
            <a:ext cx="1047750" cy="2051661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4BC95-6799-4055-B796-CF09C3CA89A1}"/>
              </a:ext>
            </a:extLst>
          </p:cNvPr>
          <p:cNvSpPr/>
          <p:nvPr/>
        </p:nvSpPr>
        <p:spPr>
          <a:xfrm>
            <a:off x="2863278" y="3748433"/>
            <a:ext cx="1057275" cy="24076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BB7FFE-D01C-4E91-9E29-DA8C4B1EEC61}"/>
              </a:ext>
            </a:extLst>
          </p:cNvPr>
          <p:cNvSpPr/>
          <p:nvPr/>
        </p:nvSpPr>
        <p:spPr>
          <a:xfrm>
            <a:off x="2851380" y="1318065"/>
            <a:ext cx="1047750" cy="418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C5780-0A4C-4E2E-97DC-7863968FAA73}"/>
              </a:ext>
            </a:extLst>
          </p:cNvPr>
          <p:cNvSpPr/>
          <p:nvPr/>
        </p:nvSpPr>
        <p:spPr>
          <a:xfrm>
            <a:off x="2962303" y="2668567"/>
            <a:ext cx="8163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074DD-1079-4455-9453-CBE94C34FC6F}"/>
              </a:ext>
            </a:extLst>
          </p:cNvPr>
          <p:cNvSpPr/>
          <p:nvPr/>
        </p:nvSpPr>
        <p:spPr>
          <a:xfrm>
            <a:off x="2978981" y="3668387"/>
            <a:ext cx="82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r>
              <a:rPr lang="en-US" sz="2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Ply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28C31B-D45B-4C7B-A125-41CF13746203}"/>
              </a:ext>
            </a:extLst>
          </p:cNvPr>
          <p:cNvSpPr/>
          <p:nvPr/>
        </p:nvSpPr>
        <p:spPr>
          <a:xfrm>
            <a:off x="2977974" y="4959345"/>
            <a:ext cx="82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sz="2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Ply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7F9B-F89A-48C1-BFDF-37E781258046}"/>
              </a:ext>
            </a:extLst>
          </p:cNvPr>
          <p:cNvSpPr/>
          <p:nvPr/>
        </p:nvSpPr>
        <p:spPr>
          <a:xfrm>
            <a:off x="3029533" y="1323696"/>
            <a:ext cx="681918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Roof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BC769A-7544-403D-96A2-F332FBD3673C}"/>
              </a:ext>
            </a:extLst>
          </p:cNvPr>
          <p:cNvSpPr/>
          <p:nvPr/>
        </p:nvSpPr>
        <p:spPr>
          <a:xfrm>
            <a:off x="986788" y="3678156"/>
            <a:ext cx="1647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Clay Band – 0.3m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84F77F-A816-4A58-AC58-B12752DC437D}"/>
              </a:ext>
            </a:extLst>
          </p:cNvPr>
          <p:cNvSpPr/>
          <p:nvPr/>
        </p:nvSpPr>
        <p:spPr>
          <a:xfrm>
            <a:off x="527843" y="1215429"/>
            <a:ext cx="2277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600" b="1" cap="none" spc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Claystone / Sandstone – </a:t>
            </a:r>
          </a:p>
          <a:p>
            <a:pPr algn="r"/>
            <a:r>
              <a:rPr lang="en-US" sz="1600" b="1" cap="none" spc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HARD + ABRASIVE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A9FC0-3B0D-4807-901E-06286815DBC2}"/>
              </a:ext>
            </a:extLst>
          </p:cNvPr>
          <p:cNvSpPr/>
          <p:nvPr/>
        </p:nvSpPr>
        <p:spPr>
          <a:xfrm>
            <a:off x="1450044" y="4790068"/>
            <a:ext cx="11751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1m Approx.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BBE831-C47F-4BE8-B471-0D4B519C08E2}"/>
              </a:ext>
            </a:extLst>
          </p:cNvPr>
          <p:cNvSpPr/>
          <p:nvPr/>
        </p:nvSpPr>
        <p:spPr>
          <a:xfrm>
            <a:off x="622526" y="2566245"/>
            <a:ext cx="20054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0.8</a:t>
            </a:r>
            <a:r>
              <a:rPr lang="en-US" sz="1600" b="1" cap="none" spc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 – 1.2m  Approx.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4282D3B4-BAE7-4DA4-8EB2-A1BF2650CE04}"/>
              </a:ext>
            </a:extLst>
          </p:cNvPr>
          <p:cNvSpPr/>
          <p:nvPr/>
        </p:nvSpPr>
        <p:spPr>
          <a:xfrm flipH="1">
            <a:off x="3942868" y="1720126"/>
            <a:ext cx="391106" cy="42966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0FEE23-1D7A-4464-BDB6-AB3F2CC3C854}"/>
              </a:ext>
            </a:extLst>
          </p:cNvPr>
          <p:cNvSpPr/>
          <p:nvPr/>
        </p:nvSpPr>
        <p:spPr>
          <a:xfrm rot="16200000">
            <a:off x="2790798" y="3693031"/>
            <a:ext cx="34864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Working Section – 2.3m – 2.5m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A1D452-94C4-449D-AB7A-0982E319EEEB}"/>
              </a:ext>
            </a:extLst>
          </p:cNvPr>
          <p:cNvSpPr/>
          <p:nvPr/>
        </p:nvSpPr>
        <p:spPr>
          <a:xfrm>
            <a:off x="2871797" y="6031336"/>
            <a:ext cx="1047750" cy="418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148792-171C-4C3A-B37E-3B7AF57D3644}"/>
              </a:ext>
            </a:extLst>
          </p:cNvPr>
          <p:cNvSpPr/>
          <p:nvPr/>
        </p:nvSpPr>
        <p:spPr>
          <a:xfrm>
            <a:off x="3025265" y="6036967"/>
            <a:ext cx="731290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B71474-DD05-44F0-AF00-29E6423B7981}"/>
              </a:ext>
            </a:extLst>
          </p:cNvPr>
          <p:cNvSpPr/>
          <p:nvPr/>
        </p:nvSpPr>
        <p:spPr>
          <a:xfrm>
            <a:off x="4980710" y="1381572"/>
            <a:ext cx="17271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35.3 – 39.5% silica</a:t>
            </a:r>
            <a:endParaRPr lang="en-US" sz="1600" b="1" cap="none" spc="0">
              <a:ln w="1016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96EC34-F199-40B0-8361-4E8FB282CF94}"/>
              </a:ext>
            </a:extLst>
          </p:cNvPr>
          <p:cNvSpPr/>
          <p:nvPr/>
        </p:nvSpPr>
        <p:spPr>
          <a:xfrm>
            <a:off x="5032807" y="2682314"/>
            <a:ext cx="16229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5.5 – 17.3% silica</a:t>
            </a:r>
            <a:endParaRPr lang="en-US" sz="1600" b="1" cap="none" spc="0">
              <a:ln w="1016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B6E804-423D-4D79-B558-69819FE83091}"/>
              </a:ext>
            </a:extLst>
          </p:cNvPr>
          <p:cNvSpPr/>
          <p:nvPr/>
        </p:nvSpPr>
        <p:spPr>
          <a:xfrm>
            <a:off x="4980710" y="3694315"/>
            <a:ext cx="17271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18.0 – 33.5% silica</a:t>
            </a:r>
            <a:endParaRPr lang="en-US" sz="1600" b="1" cap="none" spc="0">
              <a:ln w="1016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33E2C6-C54B-4E9E-BE99-AF0D788EDD96}"/>
              </a:ext>
            </a:extLst>
          </p:cNvPr>
          <p:cNvSpPr/>
          <p:nvPr/>
        </p:nvSpPr>
        <p:spPr>
          <a:xfrm>
            <a:off x="5032809" y="4726590"/>
            <a:ext cx="16229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4.0 – 12.1% silica</a:t>
            </a:r>
            <a:endParaRPr lang="en-US" sz="1600" b="1" cap="none" spc="0">
              <a:ln w="1016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CCC8D2-5EB8-4617-AEE8-DCFE742521DB}"/>
              </a:ext>
            </a:extLst>
          </p:cNvPr>
          <p:cNvSpPr/>
          <p:nvPr/>
        </p:nvSpPr>
        <p:spPr>
          <a:xfrm>
            <a:off x="4980709" y="6007058"/>
            <a:ext cx="17271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11.5 – 32.7% silica</a:t>
            </a:r>
            <a:endParaRPr lang="en-US" sz="1600" b="1" cap="none" spc="0">
              <a:ln w="1016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E66AC-9F8A-4C35-B58F-9B4A0A6D2D31}"/>
              </a:ext>
            </a:extLst>
          </p:cNvPr>
          <p:cNvSpPr/>
          <p:nvPr/>
        </p:nvSpPr>
        <p:spPr>
          <a:xfrm>
            <a:off x="1625551" y="6036967"/>
            <a:ext cx="10089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600" b="1" cap="none" spc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Claystone</a:t>
            </a:r>
          </a:p>
        </p:txBody>
      </p:sp>
    </p:spTree>
    <p:extLst>
      <p:ext uri="{BB962C8B-B14F-4D97-AF65-F5344CB8AC3E}">
        <p14:creationId xmlns:p14="http://schemas.microsoft.com/office/powerpoint/2010/main" val="8120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2D75-D7F6-447D-9DC1-93060CB1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Geology / Structure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1C52-9B47-414F-B943-E0A20667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9" y="1422095"/>
            <a:ext cx="8229600" cy="5021568"/>
          </a:xfrm>
        </p:spPr>
        <p:txBody>
          <a:bodyPr/>
          <a:lstStyle/>
          <a:p>
            <a:r>
              <a:rPr lang="en-US"/>
              <a:t>Highly structured mining area</a:t>
            </a:r>
          </a:p>
          <a:p>
            <a:pPr lvl="1"/>
            <a:r>
              <a:rPr lang="en-US"/>
              <a:t>Highly Variable</a:t>
            </a:r>
          </a:p>
          <a:p>
            <a:pPr lvl="1"/>
            <a:r>
              <a:rPr lang="en-US"/>
              <a:t>Unpredictable</a:t>
            </a:r>
          </a:p>
          <a:p>
            <a:r>
              <a:rPr lang="en-US"/>
              <a:t>Roof and floor is sometimes cut to grade horizon through faults</a:t>
            </a:r>
          </a:p>
          <a:p>
            <a:r>
              <a:rPr lang="en-US"/>
              <a:t>Roof graded into gate roads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BC161-7022-4F37-B932-4FE3AE902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9FDC3-40CC-4FD1-A207-12B1B765B0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65BF1B-658F-47CB-9C1C-0BC67E7C7310}"/>
              </a:ext>
            </a:extLst>
          </p:cNvPr>
          <p:cNvSpPr txBox="1">
            <a:spLocks/>
          </p:cNvSpPr>
          <p:nvPr/>
        </p:nvSpPr>
        <p:spPr>
          <a:xfrm>
            <a:off x="600318" y="5847469"/>
            <a:ext cx="8229600" cy="365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4025" indent="-339725" algn="l" defTabSz="609493" rtl="0" eaLnBrk="1" latinLnBrk="0" hangingPunct="1">
              <a:spcBef>
                <a:spcPct val="20000"/>
              </a:spcBef>
              <a:buClr>
                <a:srgbClr val="005195"/>
              </a:buClr>
              <a:buSzPct val="100000"/>
              <a:buFont typeface="Arial" pitchFamily="34" charset="0"/>
              <a:buChar char="●"/>
              <a:defRPr sz="22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990427" indent="-380933" algn="l" defTabSz="609493" rtl="0" eaLnBrk="1" latinLnBrk="0" hangingPunct="1">
              <a:spcBef>
                <a:spcPts val="600"/>
              </a:spcBef>
              <a:buClr>
                <a:srgbClr val="005195"/>
              </a:buClr>
              <a:buFont typeface="Arial"/>
              <a:buChar char="–"/>
              <a:defRPr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Clr>
                <a:srgbClr val="005195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Clr>
                <a:srgbClr val="00519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Clr>
                <a:srgbClr val="005195"/>
              </a:buClr>
              <a:buFont typeface="Arial" pitchFamily="34" charset="0"/>
              <a:buChar char="–"/>
              <a:defRPr sz="16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dirty="0"/>
              <a:t>LW22 face mapping – Fault in TG roof stone required to be cut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68811F-9546-4989-688C-0BAE49987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1" b="23131"/>
          <a:stretch/>
        </p:blipFill>
        <p:spPr>
          <a:xfrm>
            <a:off x="106726" y="3357648"/>
            <a:ext cx="8930547" cy="2434162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871613-ACCB-A4D4-7B4C-D194E51AD168}"/>
              </a:ext>
            </a:extLst>
          </p:cNvPr>
          <p:cNvCxnSpPr>
            <a:cxnSpLocks/>
          </p:cNvCxnSpPr>
          <p:nvPr/>
        </p:nvCxnSpPr>
        <p:spPr>
          <a:xfrm>
            <a:off x="106726" y="4529177"/>
            <a:ext cx="331424" cy="9110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29DD1D-6AFA-8ED3-A6F7-8B4672CD9509}"/>
              </a:ext>
            </a:extLst>
          </p:cNvPr>
          <p:cNvCxnSpPr>
            <a:cxnSpLocks/>
          </p:cNvCxnSpPr>
          <p:nvPr/>
        </p:nvCxnSpPr>
        <p:spPr>
          <a:xfrm>
            <a:off x="438150" y="4641642"/>
            <a:ext cx="1309303" cy="13517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D3F428-FABD-F254-5F77-1C40CEBD037E}"/>
              </a:ext>
            </a:extLst>
          </p:cNvPr>
          <p:cNvCxnSpPr>
            <a:cxnSpLocks/>
          </p:cNvCxnSpPr>
          <p:nvPr/>
        </p:nvCxnSpPr>
        <p:spPr>
          <a:xfrm flipV="1">
            <a:off x="1682162" y="4461255"/>
            <a:ext cx="1606164" cy="31805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4A15CB-3047-256E-C598-F2D8329F05F4}"/>
              </a:ext>
            </a:extLst>
          </p:cNvPr>
          <p:cNvCxnSpPr/>
          <p:nvPr/>
        </p:nvCxnSpPr>
        <p:spPr>
          <a:xfrm>
            <a:off x="3288326" y="4463243"/>
            <a:ext cx="106547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E8097E-C3EE-B139-C573-F7BC11C12481}"/>
              </a:ext>
            </a:extLst>
          </p:cNvPr>
          <p:cNvCxnSpPr>
            <a:cxnSpLocks/>
          </p:cNvCxnSpPr>
          <p:nvPr/>
        </p:nvCxnSpPr>
        <p:spPr>
          <a:xfrm flipV="1">
            <a:off x="4324947" y="4344205"/>
            <a:ext cx="445276" cy="11131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EF3395-469F-9C79-09D7-3D6153234E0C}"/>
              </a:ext>
            </a:extLst>
          </p:cNvPr>
          <p:cNvCxnSpPr>
            <a:cxnSpLocks/>
          </p:cNvCxnSpPr>
          <p:nvPr/>
        </p:nvCxnSpPr>
        <p:spPr>
          <a:xfrm flipV="1">
            <a:off x="4770223" y="4311463"/>
            <a:ext cx="544727" cy="327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A48383-266F-FC95-90DE-DAC357474958}"/>
              </a:ext>
            </a:extLst>
          </p:cNvPr>
          <p:cNvCxnSpPr/>
          <p:nvPr/>
        </p:nvCxnSpPr>
        <p:spPr>
          <a:xfrm>
            <a:off x="5314950" y="4311463"/>
            <a:ext cx="1105232" cy="556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E3CFAF-4681-C7B1-2590-0577D23488C6}"/>
              </a:ext>
            </a:extLst>
          </p:cNvPr>
          <p:cNvCxnSpPr>
            <a:cxnSpLocks/>
          </p:cNvCxnSpPr>
          <p:nvPr/>
        </p:nvCxnSpPr>
        <p:spPr>
          <a:xfrm>
            <a:off x="6420182" y="4367122"/>
            <a:ext cx="1561768" cy="34210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C34A24-E177-4A00-28EC-93DDBDFD43E8}"/>
              </a:ext>
            </a:extLst>
          </p:cNvPr>
          <p:cNvCxnSpPr/>
          <p:nvPr/>
        </p:nvCxnSpPr>
        <p:spPr>
          <a:xfrm flipV="1">
            <a:off x="7981950" y="4641642"/>
            <a:ext cx="664126" cy="6758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9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0CB3-D2B4-40EE-AD65-E99EF854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Stone roof intrusion LW22</a:t>
            </a:r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0D6BE7-1C6B-4D85-B72E-3B7619981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007" y="1597025"/>
            <a:ext cx="6708111" cy="50228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C47AA-E3C5-4286-AF51-F74EED7A8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9FDC3-40CC-4FD1-A207-12B1B765B0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7124-F0C2-4B51-BEA7-87F413C8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 Faulting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124B9-8011-46DB-AC44-E6CCD3B1A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9FDC3-40CC-4FD1-A207-12B1B765B0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C9A1C-2B51-4AD5-A53D-C025AB39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5" y="1341236"/>
            <a:ext cx="7274727" cy="53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8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5009-CB5F-C754-210B-B4047CBA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 Faulting</a:t>
            </a:r>
            <a:endParaRPr lang="en-AU" dirty="0"/>
          </a:p>
        </p:txBody>
      </p:sp>
      <p:pic>
        <p:nvPicPr>
          <p:cNvPr id="6" name="Content Placeholder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FA7E210B-4DFD-B996-08CC-674728A8E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7" y="1367073"/>
            <a:ext cx="3985913" cy="29894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C0819-BABA-BFF7-D101-4C66CB009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D847-AF05-4FB6-87D5-51AA9942194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 picture containing outdoor, old&#10;&#10;Description automatically generated">
            <a:extLst>
              <a:ext uri="{FF2B5EF4-FFF2-40B4-BE49-F238E27FC236}">
                <a16:creationId xmlns:a16="http://schemas.microsoft.com/office/drawing/2014/main" id="{2426EC90-2A95-E659-96D3-3431B5745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98" y="3211975"/>
            <a:ext cx="4713837" cy="35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5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24B74-4B81-4A9A-8EE8-87C219D0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 Dust Control Improvements / Actions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209749-D66B-4E3E-9A17-1CFAC1D4E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7935" y="1056998"/>
            <a:ext cx="8597834" cy="5579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Engineering Controls:</a:t>
            </a:r>
          </a:p>
          <a:p>
            <a:r>
              <a:rPr lang="en-US" dirty="0"/>
              <a:t>Installation of mimic MG DCB – advance 1 + 2 shield from intake side</a:t>
            </a:r>
          </a:p>
          <a:p>
            <a:r>
              <a:rPr lang="en-US" dirty="0"/>
              <a:t>Homotropal ventilation LW23</a:t>
            </a:r>
          </a:p>
          <a:p>
            <a:r>
              <a:rPr lang="en-US" dirty="0"/>
              <a:t>Installation of extra BSL / crusher sprays at entry</a:t>
            </a:r>
          </a:p>
          <a:p>
            <a:r>
              <a:rPr lang="en-US" dirty="0"/>
              <a:t>Installation of pitch steer automation – LW23</a:t>
            </a:r>
          </a:p>
          <a:p>
            <a:r>
              <a:rPr lang="en-US" dirty="0"/>
              <a:t>Ventilation shaft – under construction</a:t>
            </a:r>
          </a:p>
          <a:p>
            <a:r>
              <a:rPr lang="en-US" dirty="0"/>
              <a:t>Cone/fog sprays on AFC/BSL interlace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Administration/PPE Controls:</a:t>
            </a:r>
          </a:p>
          <a:p>
            <a:r>
              <a:rPr lang="en-US" dirty="0" err="1"/>
              <a:t>Shiftly</a:t>
            </a:r>
            <a:r>
              <a:rPr lang="en-US" dirty="0"/>
              <a:t> dust inspection verification tool</a:t>
            </a:r>
          </a:p>
          <a:p>
            <a:r>
              <a:rPr lang="en-US" dirty="0"/>
              <a:t>Training more LW operators to allow better rotation</a:t>
            </a:r>
          </a:p>
          <a:p>
            <a:r>
              <a:rPr lang="en-US" dirty="0"/>
              <a:t>Trialing different operator rotation techniques</a:t>
            </a:r>
          </a:p>
          <a:p>
            <a:r>
              <a:rPr lang="en-US" dirty="0"/>
              <a:t>Airborne dust TARPs / review of safe standing zones</a:t>
            </a:r>
          </a:p>
          <a:p>
            <a:r>
              <a:rPr lang="en-US" dirty="0"/>
              <a:t>Cutting horizon plans</a:t>
            </a:r>
          </a:p>
          <a:p>
            <a:r>
              <a:rPr lang="en-US" dirty="0"/>
              <a:t>Face mapping</a:t>
            </a:r>
          </a:p>
          <a:p>
            <a:r>
              <a:rPr lang="en-US" dirty="0" err="1"/>
              <a:t>Versaflo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E1EF0-6D81-489B-BA00-AB31B28D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A848A-B8CC-4C15-BD4B-38E3B5AB0A8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6A4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66A4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1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LW22 Cutting horizon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8422" y="5495278"/>
            <a:ext cx="8358327" cy="113576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848A-B8CC-4C15-BD4B-38E3B5AB0A8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F519D-B33C-4B06-BFE4-A2FBDE95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21" y="1175437"/>
            <a:ext cx="3700182" cy="5188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092F30-C19C-4324-A0F8-A089C372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75437"/>
            <a:ext cx="3710608" cy="51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04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4B62-101B-44D5-A873-DC853D3A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Airborne Dust Control Inspection Tool</a:t>
            </a:r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5853CC-6E21-1313-5A4A-21E607A9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389" y="1440065"/>
            <a:ext cx="5158779" cy="48430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922B3-D275-1071-40F7-38DDCBD84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848A-B8CC-4C15-BD4B-38E3B5AB0A8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33945-6B32-EECC-5C51-25E08B7769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2CD72C-D9DB-2BBC-14D8-4414F955A2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55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24B74-4B81-4A9A-8EE8-87C219D0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Airborne dust tools used onsite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E1EF0-6D81-489B-BA00-AB31B28D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48A-B8CC-4C15-BD4B-38E3B5AB0A8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C58AC9-25A5-4990-9FFE-205C5E100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D0FE9-0E48-42AE-851A-64113AD7C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183" y="1071343"/>
            <a:ext cx="3100385" cy="1717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56AB85-CB9B-4939-AA5D-28F78518C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787" y="969240"/>
            <a:ext cx="1775251" cy="36736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E9259E-146D-4CD4-8B4B-07CFB9997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361" y="4168864"/>
            <a:ext cx="3503765" cy="25655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D0B76F-AA21-0087-8712-1AA1E6047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74" y="3207636"/>
            <a:ext cx="5015268" cy="352679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31CF29D-0AE5-4EAF-47F2-E5CF74BBD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5040317"/>
          </a:xfrm>
        </p:spPr>
        <p:txBody>
          <a:bodyPr/>
          <a:lstStyle/>
          <a:p>
            <a:r>
              <a:rPr lang="en-US" dirty="0"/>
              <a:t>Air XD</a:t>
            </a:r>
          </a:p>
          <a:p>
            <a:r>
              <a:rPr lang="en-US" dirty="0"/>
              <a:t>AM520i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444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4461A8-0BD0-9CA8-8C04-7FEE9BF9E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38173-EFD4-DC2A-0364-88E3D65A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do 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94D42-3481-9390-CAB0-FADECDA72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4"/>
            <a:ext cx="8348865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Report each exceedance, Investigate and implement controls</a:t>
            </a:r>
          </a:p>
          <a:p>
            <a:r>
              <a:rPr lang="en-US" dirty="0"/>
              <a:t>Airborne dust committee onsite</a:t>
            </a:r>
          </a:p>
          <a:p>
            <a:r>
              <a:rPr lang="en-US" dirty="0"/>
              <a:t>WHS committee has separate section on airborne dust and results</a:t>
            </a:r>
          </a:p>
          <a:p>
            <a:r>
              <a:rPr lang="en-US" dirty="0"/>
              <a:t>Maintain an airborne dust action log (Longwall, Dev, O/B and whole of mine)</a:t>
            </a:r>
          </a:p>
          <a:p>
            <a:r>
              <a:rPr lang="en-US" dirty="0"/>
              <a:t>Sample and verify changes and additional controls using dust monitors</a:t>
            </a:r>
          </a:p>
          <a:p>
            <a:r>
              <a:rPr lang="en-US" dirty="0"/>
              <a:t>Conduct additional static samples i.e. LW boot end to capture </a:t>
            </a:r>
            <a:r>
              <a:rPr lang="en-US" dirty="0" err="1"/>
              <a:t>outbye</a:t>
            </a:r>
            <a:r>
              <a:rPr lang="en-US" dirty="0"/>
              <a:t> dust when sampling</a:t>
            </a:r>
          </a:p>
          <a:p>
            <a:r>
              <a:rPr lang="en-US" dirty="0"/>
              <a:t>Systematic approach to ensure control effectiveness</a:t>
            </a:r>
          </a:p>
          <a:p>
            <a:r>
              <a:rPr lang="en-US" dirty="0"/>
              <a:t>Communicate to workforce regularly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48386-8D64-A91F-4E00-879143C8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48A-B8CC-4C15-BD4B-38E3B5AB0A8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29F6C9-3D36-5395-E3C6-2AE1A00B3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11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6"/>
          <p:cNvSpPr txBox="1">
            <a:spLocks/>
          </p:cNvSpPr>
          <p:nvPr/>
        </p:nvSpPr>
        <p:spPr>
          <a:xfrm>
            <a:off x="199675" y="5283657"/>
            <a:ext cx="4466165" cy="211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900" b="0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5094" y="270394"/>
            <a:ext cx="6770532" cy="800696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" panose="020F0502020204030204" pitchFamily="34" charset="0"/>
              </a:rPr>
              <a:t>Wambo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1ACE6C-B8A7-48BD-9E0D-B24EC7176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41" y="1222861"/>
            <a:ext cx="3285438" cy="3757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6A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Wambo is a combined open-cut and underground mine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6A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Located in the Hunter Valley of New South Wales, Wambo is a well established premium thermal coal mine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6A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Wambo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 primarily exports to Japan, Korea and China.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6A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In 2022, Wambo complex mined 7.3 million tons of ROM coal.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6A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Wambo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 employees</a:t>
            </a:r>
          </a:p>
          <a:p>
            <a:pPr marL="742950" lvl="1" indent="-285750">
              <a:spcBef>
                <a:spcPts val="600"/>
              </a:spcBef>
              <a:buClr>
                <a:srgbClr val="0066A4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65</a:t>
            </a:r>
            <a:r>
              <a:rPr lang="en-AU" sz="1400" dirty="0">
                <a:solidFill>
                  <a:srgbClr val="000000"/>
                </a:solidFill>
                <a:latin typeface="Calibri"/>
                <a:cs typeface="Calibri"/>
              </a:rPr>
              <a:t> Staff</a:t>
            </a:r>
          </a:p>
          <a:p>
            <a:pPr marL="742950" lvl="1" indent="-285750">
              <a:spcBef>
                <a:spcPts val="600"/>
              </a:spcBef>
              <a:buClr>
                <a:srgbClr val="0066A4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113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 Workforce</a:t>
            </a:r>
          </a:p>
          <a:p>
            <a:pPr marL="742950" lvl="1" indent="-285750">
              <a:spcBef>
                <a:spcPts val="600"/>
              </a:spcBef>
              <a:buClr>
                <a:srgbClr val="0066A4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Calibri"/>
                <a:cs typeface="Calibri"/>
              </a:rPr>
              <a:t>52 UWJV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8" name="Picture 3" descr="WAMBO5051.JPG">
            <a:extLst>
              <a:ext uri="{FF2B5EF4-FFF2-40B4-BE49-F238E27FC236}">
                <a16:creationId xmlns:a16="http://schemas.microsoft.com/office/drawing/2014/main" id="{A10FC971-F2DC-4BE6-AF65-0E288D28D6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051" y="1262900"/>
            <a:ext cx="37629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FD369AC0-C0FE-44B2-B3B3-6FB1CBD5F654}"/>
              </a:ext>
            </a:extLst>
          </p:cNvPr>
          <p:cNvSpPr/>
          <p:nvPr/>
        </p:nvSpPr>
        <p:spPr>
          <a:xfrm>
            <a:off x="5076274" y="3627605"/>
            <a:ext cx="3657599" cy="311150"/>
          </a:xfrm>
          <a:prstGeom prst="round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Wambo UG - Longwall</a:t>
            </a:r>
          </a:p>
        </p:txBody>
      </p:sp>
      <p:sp>
        <p:nvSpPr>
          <p:cNvPr id="13" name="Slide Number Placeholder 25">
            <a:extLst>
              <a:ext uri="{FF2B5EF4-FFF2-40B4-BE49-F238E27FC236}">
                <a16:creationId xmlns:a16="http://schemas.microsoft.com/office/drawing/2014/main" id="{2510AC0F-70AC-412D-9E2E-1C17C1362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70829" y="6454821"/>
            <a:ext cx="2133600" cy="365125"/>
          </a:xfrm>
        </p:spPr>
        <p:txBody>
          <a:bodyPr/>
          <a:lstStyle/>
          <a:p>
            <a:fld id="{25EA848A-B8CC-4C15-BD4B-38E3B5AB0A81}" type="slidenum">
              <a:rPr lang="en-US" smtClean="0">
                <a:latin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255AF5-C0D5-2A1F-7380-8F0C0001B4D5}"/>
              </a:ext>
            </a:extLst>
          </p:cNvPr>
          <p:cNvSpPr txBox="1">
            <a:spLocks/>
          </p:cNvSpPr>
          <p:nvPr/>
        </p:nvSpPr>
        <p:spPr>
          <a:xfrm>
            <a:off x="6672046" y="6443811"/>
            <a:ext cx="2133600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EA848A-B8CC-4C15-BD4B-38E3B5AB0A81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D8FB44-8A3F-FDB5-4E51-95CD010A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91" y="4038599"/>
            <a:ext cx="3762910" cy="2579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BC3AB99C-0EC6-A449-73EC-DA72E7A54D5C}"/>
              </a:ext>
            </a:extLst>
          </p:cNvPr>
          <p:cNvSpPr/>
          <p:nvPr/>
        </p:nvSpPr>
        <p:spPr>
          <a:xfrm>
            <a:off x="5161780" y="6434912"/>
            <a:ext cx="3612666" cy="311150"/>
          </a:xfrm>
          <a:prstGeom prst="round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Wambo Opencut</a:t>
            </a:r>
          </a:p>
        </p:txBody>
      </p:sp>
    </p:spTree>
    <p:extLst>
      <p:ext uri="{BB962C8B-B14F-4D97-AF65-F5344CB8AC3E}">
        <p14:creationId xmlns:p14="http://schemas.microsoft.com/office/powerpoint/2010/main" val="76515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143F-56CD-40A7-B16E-68C8C357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a Mine Manager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C1BFA-F151-4ABF-B7F4-AAECF97C8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419" y="1166018"/>
            <a:ext cx="7020254" cy="527779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People </a:t>
            </a:r>
          </a:p>
          <a:p>
            <a:pPr lvl="1"/>
            <a:r>
              <a:rPr lang="en-US" sz="1800" dirty="0"/>
              <a:t>Getting individuals to care enough about themselves and others about a problem which may occur in the future</a:t>
            </a:r>
          </a:p>
          <a:p>
            <a:pPr lvl="1"/>
            <a:r>
              <a:rPr lang="en-US" sz="1800" dirty="0"/>
              <a:t>Getting supervisors / engineers engaged and to </a:t>
            </a:r>
            <a:r>
              <a:rPr lang="en-US" sz="1800" dirty="0" err="1"/>
              <a:t>prioritise</a:t>
            </a:r>
            <a:r>
              <a:rPr lang="en-US" sz="1800" dirty="0"/>
              <a:t> hazard</a:t>
            </a:r>
          </a:p>
          <a:p>
            <a:pPr lvl="1"/>
            <a:r>
              <a:rPr lang="en-US" sz="1800" dirty="0"/>
              <a:t>She’ll be right mate in some instances / Change </a:t>
            </a:r>
            <a:r>
              <a:rPr lang="en-US" sz="1800" dirty="0" err="1"/>
              <a:t>behaviour</a:t>
            </a:r>
            <a:endParaRPr lang="en-US" sz="1800" dirty="0"/>
          </a:p>
          <a:p>
            <a:pPr lvl="1"/>
            <a:r>
              <a:rPr lang="en-US" sz="1800" dirty="0"/>
              <a:t>“They halved the limit!”</a:t>
            </a:r>
          </a:p>
          <a:p>
            <a:pPr lvl="1"/>
            <a:r>
              <a:rPr lang="en-US" sz="1800" dirty="0"/>
              <a:t>Not a hazard which can easily been seen or immediate impact</a:t>
            </a:r>
          </a:p>
          <a:p>
            <a:pPr lvl="1"/>
            <a:r>
              <a:rPr lang="en-US" sz="1800" dirty="0"/>
              <a:t>Behavior around ‘passing samples’ when people aren’t watching</a:t>
            </a:r>
          </a:p>
          <a:p>
            <a:r>
              <a:rPr lang="en-US" sz="2000" dirty="0"/>
              <a:t>Consultation </a:t>
            </a:r>
          </a:p>
          <a:p>
            <a:pPr lvl="1"/>
            <a:r>
              <a:rPr lang="en-US" sz="1800" dirty="0"/>
              <a:t>So Important, it is a journey</a:t>
            </a:r>
          </a:p>
          <a:p>
            <a:r>
              <a:rPr lang="en-US" sz="2000" dirty="0"/>
              <a:t>Thorough Investigations</a:t>
            </a:r>
          </a:p>
          <a:p>
            <a:pPr lvl="1"/>
            <a:r>
              <a:rPr lang="en-US" sz="1800" dirty="0"/>
              <a:t>Delayed – results / roster / Personnel on leave</a:t>
            </a:r>
          </a:p>
          <a:p>
            <a:pPr lvl="1"/>
            <a:r>
              <a:rPr lang="en-US" sz="1800" dirty="0"/>
              <a:t>Sometimes actions cannot be implemented in time subsequent resample</a:t>
            </a:r>
          </a:p>
          <a:p>
            <a:pPr lvl="1"/>
            <a:r>
              <a:rPr lang="en-US" sz="1800" dirty="0"/>
              <a:t>Not a definitive cause in some instances / multiple causes cannot be isolated</a:t>
            </a:r>
          </a:p>
          <a:p>
            <a:r>
              <a:rPr lang="en-US" sz="2000" dirty="0"/>
              <a:t>Continual Education</a:t>
            </a:r>
          </a:p>
          <a:p>
            <a:pPr lvl="1"/>
            <a:r>
              <a:rPr lang="en-US" sz="1600" dirty="0"/>
              <a:t>Multiple sources for education – Coal Services Technical / Mine Manager / </a:t>
            </a:r>
            <a:r>
              <a:rPr lang="en-US" sz="1600" dirty="0" err="1"/>
              <a:t>Undermanagers</a:t>
            </a:r>
            <a:r>
              <a:rPr lang="en-US" sz="1600" dirty="0"/>
              <a:t> / regulator</a:t>
            </a:r>
          </a:p>
          <a:p>
            <a:r>
              <a:rPr lang="en-US" sz="2000" dirty="0"/>
              <a:t>Systematic approach</a:t>
            </a:r>
          </a:p>
          <a:p>
            <a:r>
              <a:rPr lang="en-US" sz="2000" dirty="0"/>
              <a:t>Striving for ALARP</a:t>
            </a:r>
            <a:endParaRPr lang="en-AU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CBBE5-FB41-4949-896F-B46D6900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48A-B8CC-4C15-BD4B-38E3B5AB0A8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5DE727-A57E-42CC-A6CB-445E9033E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A9119-37F9-E344-42AB-094AFA52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031" y="1720565"/>
            <a:ext cx="1867033" cy="25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2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143F-56CD-40A7-B16E-68C8C357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C1BFA-F151-4ABF-B7F4-AAECF97C8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85163" cy="4525963"/>
          </a:xfrm>
        </p:spPr>
        <p:txBody>
          <a:bodyPr/>
          <a:lstStyle/>
          <a:p>
            <a:r>
              <a:rPr lang="en-US" dirty="0"/>
              <a:t>Seeing some improvement</a:t>
            </a:r>
          </a:p>
          <a:p>
            <a:pPr lvl="1"/>
            <a:r>
              <a:rPr lang="en-US" dirty="0"/>
              <a:t>Positive results</a:t>
            </a:r>
          </a:p>
          <a:p>
            <a:pPr lvl="1"/>
            <a:r>
              <a:rPr lang="en-US" dirty="0"/>
              <a:t>People's behavior and attitudes towards airborne dust</a:t>
            </a:r>
          </a:p>
          <a:p>
            <a:r>
              <a:rPr lang="en-US" dirty="0"/>
              <a:t>Continual journey</a:t>
            </a:r>
          </a:p>
          <a:p>
            <a:r>
              <a:rPr lang="en-US" dirty="0"/>
              <a:t>No silver bullet – </a:t>
            </a:r>
            <a:r>
              <a:rPr lang="en-US" b="1" dirty="0"/>
              <a:t>ALL </a:t>
            </a:r>
            <a:r>
              <a:rPr lang="en-US" dirty="0"/>
              <a:t>controls need to be working for the lowest exposure</a:t>
            </a:r>
          </a:p>
          <a:p>
            <a:r>
              <a:rPr lang="en-US" dirty="0"/>
              <a:t>It takes an active effort to manage</a:t>
            </a:r>
          </a:p>
          <a:p>
            <a:r>
              <a:rPr lang="en-US" dirty="0"/>
              <a:t>We will continue to strive to lowest exposure possible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CBBE5-FB41-4949-896F-B46D6900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48A-B8CC-4C15-BD4B-38E3B5AB0A8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01E131-05E7-4713-887E-52EB8503BE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5DE727-A57E-42CC-A6CB-445E9033E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45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7A4A-1A52-1D9A-3A86-9481659A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FF74-6E1D-1430-25D4-7D6F67C00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51315-663A-8ED4-9CE8-3DA2415A43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BE1F6-FB38-43A3-290B-B1403F14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48A-B8CC-4C15-BD4B-38E3B5AB0A8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E29DEB-AA2E-1956-374E-D5E610FD77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EA8EB7-BDA9-E2B5-ED90-CABD24547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70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9E9E58-1052-D1BD-142B-AA2F43AD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240" y="926326"/>
            <a:ext cx="4718112" cy="5266592"/>
          </a:xfrm>
          <a:prstGeom prst="rect">
            <a:avLst/>
          </a:prstGeom>
        </p:spPr>
      </p:pic>
      <p:sp>
        <p:nvSpPr>
          <p:cNvPr id="16" name="Title 16"/>
          <p:cNvSpPr txBox="1">
            <a:spLocks/>
          </p:cNvSpPr>
          <p:nvPr/>
        </p:nvSpPr>
        <p:spPr>
          <a:xfrm>
            <a:off x="199675" y="5283657"/>
            <a:ext cx="4466165" cy="211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900" b="0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3837" y="297017"/>
            <a:ext cx="6770532" cy="80069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Wambo Underground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53837" y="1215063"/>
            <a:ext cx="8376404" cy="462581"/>
          </a:xfrm>
        </p:spPr>
        <p:txBody>
          <a:bodyPr/>
          <a:lstStyle/>
          <a:p>
            <a:r>
              <a:rPr lang="en-US" dirty="0">
                <a:solidFill>
                  <a:srgbClr val="005E30"/>
                </a:solidFill>
                <a:latin typeface="Calibri" panose="020F0502020204030204" pitchFamily="34" charset="0"/>
                <a:ea typeface="ＭＳ Ｐゴシック" pitchFamily="53" charset="-128"/>
              </a:rPr>
              <a:t>Mining History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848A-B8CC-4C15-BD4B-38E3B5AB0A81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DCD7D-8B2D-4439-96C3-1D6F5A18C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98" y="3126376"/>
            <a:ext cx="4041622" cy="3767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Multi Seam UG:</a:t>
            </a:r>
          </a:p>
          <a:p>
            <a:r>
              <a:rPr lang="en-US" sz="1600" dirty="0"/>
              <a:t>Wollemi (Whybrow)</a:t>
            </a:r>
          </a:p>
          <a:p>
            <a:r>
              <a:rPr lang="en-US" sz="1600" dirty="0"/>
              <a:t>Homestead (Whybrow)</a:t>
            </a:r>
          </a:p>
          <a:p>
            <a:r>
              <a:rPr lang="en-US" sz="1600" dirty="0"/>
              <a:t>North Wambo (Wambo)</a:t>
            </a:r>
          </a:p>
          <a:p>
            <a:r>
              <a:rPr lang="en-US" sz="1600" dirty="0"/>
              <a:t>South Bates (Whybrow)</a:t>
            </a:r>
          </a:p>
          <a:p>
            <a:r>
              <a:rPr lang="en-US" sz="1600" dirty="0"/>
              <a:t>South Bates (Wambo)</a:t>
            </a:r>
          </a:p>
          <a:p>
            <a:r>
              <a:rPr lang="en-US" sz="1600" dirty="0"/>
              <a:t>South Bates Extended (Whybrow) </a:t>
            </a:r>
          </a:p>
          <a:p>
            <a:r>
              <a:rPr lang="en-US" sz="1600" dirty="0"/>
              <a:t>United (Glencore) (</a:t>
            </a:r>
            <a:r>
              <a:rPr lang="en-US" sz="1600" dirty="0" err="1"/>
              <a:t>Arrowfield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More challenging mining areas with lower margins (Natural progression) – easy coal taken</a:t>
            </a:r>
          </a:p>
          <a:p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FE5D10-550F-230E-0126-FE58F3F4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352" y="697365"/>
            <a:ext cx="1420491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5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724" y="498614"/>
            <a:ext cx="6709842" cy="505460"/>
          </a:xfrm>
          <a:solidFill>
            <a:srgbClr val="FFFFFF"/>
          </a:solidFill>
        </p:spPr>
        <p:txBody>
          <a:bodyPr lIns="90000" tIns="46800" rIns="90000" bIns="46800" anchor="t">
            <a:noAutofit/>
          </a:bodyPr>
          <a:lstStyle/>
          <a:p>
            <a:pPr>
              <a:defRPr/>
            </a:pPr>
            <a:r>
              <a:rPr lang="en-US" sz="2400" dirty="0"/>
              <a:t>Wambo UG Airborne Dust Results 2022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CD0B0282-19AE-BF51-5BE1-228417B78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007702"/>
              </p:ext>
            </p:extLst>
          </p:nvPr>
        </p:nvGraphicFramePr>
        <p:xfrm>
          <a:off x="87748" y="1421477"/>
          <a:ext cx="4887375" cy="470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6E0F0DE-8F07-70A2-21E1-AE45DA3026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3781" y="1306429"/>
            <a:ext cx="4090219" cy="4701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F9427-A085-8934-A78D-BBE35213A34B}"/>
              </a:ext>
            </a:extLst>
          </p:cNvPr>
          <p:cNvSpPr txBox="1"/>
          <p:nvPr/>
        </p:nvSpPr>
        <p:spPr>
          <a:xfrm>
            <a:off x="5955216" y="3124200"/>
            <a:ext cx="2244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4673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168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4673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4673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workers sampled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004673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4673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28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4673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4673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Exceedances</a:t>
            </a:r>
          </a:p>
        </p:txBody>
      </p:sp>
    </p:spTree>
    <p:extLst>
      <p:ext uri="{BB962C8B-B14F-4D97-AF65-F5344CB8AC3E}">
        <p14:creationId xmlns:p14="http://schemas.microsoft.com/office/powerpoint/2010/main" val="21353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BD6F-ABE3-FACF-29D2-329E74B8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337C3-8E66-4712-0241-959F97D57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400" b="1" dirty="0"/>
              <a:t>Exposing our workers to unacceptable levels of dust which may cause lung disease later in life impacting their quality of life or life expectancy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Repeated respirable silica samples above 0.05 mg/m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dirty="0"/>
              <a:t>Multiple failures on resamples</a:t>
            </a:r>
          </a:p>
          <a:p>
            <a:r>
              <a:rPr lang="en-US" dirty="0"/>
              <a:t>Multiple persons failed on single crew</a:t>
            </a:r>
          </a:p>
          <a:p>
            <a:pPr lvl="1"/>
            <a:r>
              <a:rPr lang="en-US" dirty="0"/>
              <a:t>Entire LW crew above limit</a:t>
            </a:r>
          </a:p>
          <a:p>
            <a:r>
              <a:rPr lang="en-US" dirty="0"/>
              <a:t>Under the microscope from regulators and coal services</a:t>
            </a:r>
          </a:p>
          <a:p>
            <a:pPr lvl="1"/>
            <a:r>
              <a:rPr lang="en-US" dirty="0"/>
              <a:t>Interventions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C25CB-476A-F5ED-F141-261DF87EB2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848A-B8CC-4C15-BD4B-38E3B5AB0A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ABA1CD-C86F-47DA-FDD8-351803F267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44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98" y="370570"/>
            <a:ext cx="6801334" cy="700583"/>
          </a:xfrm>
          <a:solidFill>
            <a:srgbClr val="FFFFFF"/>
          </a:solidFill>
        </p:spPr>
        <p:txBody>
          <a:bodyPr lIns="90000" tIns="46800" rIns="90000" bIns="46800" anchor="t">
            <a:noAutofit/>
          </a:bodyPr>
          <a:lstStyle/>
          <a:p>
            <a:pPr>
              <a:defRPr/>
            </a:pPr>
            <a:r>
              <a:rPr lang="en-US" sz="2400" dirty="0"/>
              <a:t>Wambo UG Airborne Dust Results</a:t>
            </a:r>
            <a:br>
              <a:rPr lang="en-US" sz="2400" dirty="0"/>
            </a:br>
            <a:r>
              <a:rPr lang="en-US" sz="2400" dirty="0"/>
              <a:t>Workers Sampled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865F4D-925B-44D2-B8D1-C995B5D30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" y="1622068"/>
            <a:ext cx="9103866" cy="47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5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6715" y="374799"/>
            <a:ext cx="6921599" cy="505460"/>
          </a:xfrm>
          <a:solidFill>
            <a:srgbClr val="FFFFFF"/>
          </a:solidFill>
        </p:spPr>
        <p:txBody>
          <a:bodyPr lIns="90000" tIns="46800" rIns="90000" bIns="46800" anchor="t">
            <a:noAutofit/>
          </a:bodyPr>
          <a:lstStyle/>
          <a:p>
            <a:pPr>
              <a:defRPr/>
            </a:pPr>
            <a:r>
              <a:rPr lang="en-US" sz="2400" dirty="0"/>
              <a:t>Wambo UG Average Respirable Crystalline Silica Longwall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08C1E-0C90-CEB6-2D2E-CCB92668C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5" y="1370060"/>
            <a:ext cx="8931422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3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141" y="554009"/>
            <a:ext cx="6709842" cy="505460"/>
          </a:xfrm>
          <a:solidFill>
            <a:srgbClr val="FFFFFF"/>
          </a:solidFill>
        </p:spPr>
        <p:txBody>
          <a:bodyPr lIns="90000" tIns="46800" rIns="90000" bIns="46800" anchor="t">
            <a:noAutofit/>
          </a:bodyPr>
          <a:lstStyle/>
          <a:p>
            <a:pPr>
              <a:defRPr/>
            </a:pPr>
            <a:r>
              <a:rPr lang="en-US" sz="2400" dirty="0"/>
              <a:t>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1A945-40E9-65B4-355A-95DC8D5E2490}"/>
              </a:ext>
            </a:extLst>
          </p:cNvPr>
          <p:cNvSpPr txBox="1"/>
          <p:nvPr/>
        </p:nvSpPr>
        <p:spPr>
          <a:xfrm>
            <a:off x="426720" y="1242060"/>
            <a:ext cx="825246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Based on </a:t>
            </a:r>
            <a:r>
              <a:rPr lang="en-US" sz="2000" dirty="0">
                <a:solidFill>
                  <a:srgbClr val="333333"/>
                </a:solidFill>
                <a:latin typeface="+mn-lt"/>
              </a:rPr>
              <a:t>2022 data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, Recently we have a history of cutting a significant amount of stone</a:t>
            </a:r>
          </a:p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+mn-l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Increased exposures to crystalline silica: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+mn-lt"/>
              </a:rPr>
              <a:t>Decreasing seam thickness</a:t>
            </a:r>
            <a:endParaRPr lang="en-US" sz="20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Cutting of stone and clay bands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Stone on the AFC/BSL/Crusher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Stone intrusions and faulting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Driving stone roadways – belt chambers &amp; overcasts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Loading out while cutting stone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Handling dry cement-based products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+mn-lt"/>
              </a:rPr>
              <a:t>Roadway dust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Float dust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+mn-lt"/>
              </a:rPr>
              <a:t>Transfer points</a:t>
            </a:r>
            <a:endParaRPr lang="en-US" sz="2000" b="0" i="0" dirty="0">
              <a:solidFill>
                <a:srgbClr val="333333"/>
              </a:solidFill>
              <a:effectLst/>
              <a:latin typeface="+mn-lt"/>
            </a:endParaRPr>
          </a:p>
          <a:p>
            <a:pPr>
              <a:spcBef>
                <a:spcPts val="600"/>
              </a:spcBef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153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E8217-59D2-4553-BA84-30ED2DEE33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FD1C97-7856-44DE-9E6B-B204C8A2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Seam thickness / Dates of mining / Structure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2B3625-9BB9-BA17-6903-57078187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7" y="886382"/>
            <a:ext cx="7974623" cy="57823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20ED38-6571-56EC-5E1A-851A38CFF06A}"/>
              </a:ext>
            </a:extLst>
          </p:cNvPr>
          <p:cNvSpPr/>
          <p:nvPr/>
        </p:nvSpPr>
        <p:spPr>
          <a:xfrm>
            <a:off x="5077659" y="1813554"/>
            <a:ext cx="10951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2.1-2.3m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88103C-0160-5AC0-A2B6-426B417C1F12}"/>
              </a:ext>
            </a:extLst>
          </p:cNvPr>
          <p:cNvSpPr/>
          <p:nvPr/>
        </p:nvSpPr>
        <p:spPr>
          <a:xfrm>
            <a:off x="6635931" y="1791835"/>
            <a:ext cx="10951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2.3-2.6m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63EFB5-74ED-F6D2-ED67-92256180E38E}"/>
              </a:ext>
            </a:extLst>
          </p:cNvPr>
          <p:cNvSpPr/>
          <p:nvPr/>
        </p:nvSpPr>
        <p:spPr>
          <a:xfrm>
            <a:off x="7829034" y="1750808"/>
            <a:ext cx="10951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2.6-2.9m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3EAB-CC47-8E12-A168-9B4F17C8121B}"/>
              </a:ext>
            </a:extLst>
          </p:cNvPr>
          <p:cNvSpPr/>
          <p:nvPr/>
        </p:nvSpPr>
        <p:spPr>
          <a:xfrm>
            <a:off x="2341141" y="1884741"/>
            <a:ext cx="11592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2.6 -3.2m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BABB48-CA97-4247-ABE3-8390F8D01EAA}"/>
              </a:ext>
            </a:extLst>
          </p:cNvPr>
          <p:cNvCxnSpPr/>
          <p:nvPr/>
        </p:nvCxnSpPr>
        <p:spPr>
          <a:xfrm>
            <a:off x="4702629" y="2207345"/>
            <a:ext cx="193330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068089-5C36-F8F5-2F12-0F1966AD6333}"/>
              </a:ext>
            </a:extLst>
          </p:cNvPr>
          <p:cNvCxnSpPr>
            <a:cxnSpLocks/>
          </p:cNvCxnSpPr>
          <p:nvPr/>
        </p:nvCxnSpPr>
        <p:spPr>
          <a:xfrm>
            <a:off x="6545532" y="2120140"/>
            <a:ext cx="126605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292184-F806-C89A-1329-3F9EF0A45BD1}"/>
              </a:ext>
            </a:extLst>
          </p:cNvPr>
          <p:cNvCxnSpPr>
            <a:cxnSpLocks/>
          </p:cNvCxnSpPr>
          <p:nvPr/>
        </p:nvCxnSpPr>
        <p:spPr>
          <a:xfrm>
            <a:off x="7782642" y="2120140"/>
            <a:ext cx="126605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BB7EB4-C6D2-C230-BAAE-9D02FBB61A7F}"/>
              </a:ext>
            </a:extLst>
          </p:cNvPr>
          <p:cNvCxnSpPr/>
          <p:nvPr/>
        </p:nvCxnSpPr>
        <p:spPr>
          <a:xfrm>
            <a:off x="1649294" y="2224484"/>
            <a:ext cx="193330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E0F541-1332-091F-7533-1B9AACE94887}"/>
              </a:ext>
            </a:extLst>
          </p:cNvPr>
          <p:cNvCxnSpPr>
            <a:cxnSpLocks/>
          </p:cNvCxnSpPr>
          <p:nvPr/>
        </p:nvCxnSpPr>
        <p:spPr>
          <a:xfrm flipV="1">
            <a:off x="3605349" y="2207345"/>
            <a:ext cx="1097280" cy="1713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719A0E2-95AF-C688-0954-06A380202138}"/>
              </a:ext>
            </a:extLst>
          </p:cNvPr>
          <p:cNvSpPr/>
          <p:nvPr/>
        </p:nvSpPr>
        <p:spPr>
          <a:xfrm>
            <a:off x="3644692" y="1828666"/>
            <a:ext cx="10951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2.3-2.5m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24154B-126D-1D0B-AFBB-D5ABD46C029B}"/>
              </a:ext>
            </a:extLst>
          </p:cNvPr>
          <p:cNvSpPr/>
          <p:nvPr/>
        </p:nvSpPr>
        <p:spPr>
          <a:xfrm rot="19311394">
            <a:off x="7699906" y="3792379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829F99-94D4-8EAB-5B06-FD9BF4F1FB6A}"/>
              </a:ext>
            </a:extLst>
          </p:cNvPr>
          <p:cNvSpPr/>
          <p:nvPr/>
        </p:nvSpPr>
        <p:spPr>
          <a:xfrm rot="19311394">
            <a:off x="4607927" y="3943843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2022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178508-6973-E7FE-58F4-760BFCC568B0}"/>
              </a:ext>
            </a:extLst>
          </p:cNvPr>
          <p:cNvCxnSpPr/>
          <p:nvPr/>
        </p:nvCxnSpPr>
        <p:spPr>
          <a:xfrm flipH="1">
            <a:off x="5445247" y="4266490"/>
            <a:ext cx="2198369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47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ustom Design">
  <a:themeElements>
    <a:clrScheme name="Peabody 20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A6F"/>
      </a:accent1>
      <a:accent2>
        <a:srgbClr val="8B0E04"/>
      </a:accent2>
      <a:accent3>
        <a:srgbClr val="006325"/>
      </a:accent3>
      <a:accent4>
        <a:srgbClr val="E7A614"/>
      </a:accent4>
      <a:accent5>
        <a:srgbClr val="953735"/>
      </a:accent5>
      <a:accent6>
        <a:srgbClr val="10253F"/>
      </a:accent6>
      <a:hlink>
        <a:srgbClr val="CC3300"/>
      </a:hlink>
      <a:folHlink>
        <a:srgbClr val="4E6228"/>
      </a:folHlink>
    </a:clrScheme>
    <a:fontScheme name="Pea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Peabody 20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A6F"/>
      </a:accent1>
      <a:accent2>
        <a:srgbClr val="8B0E04"/>
      </a:accent2>
      <a:accent3>
        <a:srgbClr val="006325"/>
      </a:accent3>
      <a:accent4>
        <a:srgbClr val="E7A614"/>
      </a:accent4>
      <a:accent5>
        <a:srgbClr val="953735"/>
      </a:accent5>
      <a:accent6>
        <a:srgbClr val="10253F"/>
      </a:accent6>
      <a:hlink>
        <a:srgbClr val="CC3300"/>
      </a:hlink>
      <a:folHlink>
        <a:srgbClr val="4E6228"/>
      </a:folHlink>
    </a:clrScheme>
    <a:fontScheme name="Pea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17_Peabody_color_palette">
  <a:themeElements>
    <a:clrScheme name="Peabody colors">
      <a:dk1>
        <a:srgbClr val="999B9D"/>
      </a:dk1>
      <a:lt1>
        <a:srgbClr val="FFFFFF"/>
      </a:lt1>
      <a:dk2>
        <a:srgbClr val="010203"/>
      </a:dk2>
      <a:lt2>
        <a:srgbClr val="552C2A"/>
      </a:lt2>
      <a:accent1>
        <a:srgbClr val="0066A4"/>
      </a:accent1>
      <a:accent2>
        <a:srgbClr val="0D3C55"/>
      </a:accent2>
      <a:accent3>
        <a:srgbClr val="BF552D"/>
      </a:accent3>
      <a:accent4>
        <a:srgbClr val="D29B27"/>
      </a:accent4>
      <a:accent5>
        <a:srgbClr val="4B9295"/>
      </a:accent5>
      <a:accent6>
        <a:srgbClr val="406244"/>
      </a:accent6>
      <a:hlink>
        <a:srgbClr val="C9C38B"/>
      </a:hlink>
      <a:folHlink>
        <a:srgbClr val="5C49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2017_Peabody_color_palette">
  <a:themeElements>
    <a:clrScheme name="Peabody colors">
      <a:dk1>
        <a:srgbClr val="999B9D"/>
      </a:dk1>
      <a:lt1>
        <a:srgbClr val="FFFFFF"/>
      </a:lt1>
      <a:dk2>
        <a:srgbClr val="010203"/>
      </a:dk2>
      <a:lt2>
        <a:srgbClr val="552C2A"/>
      </a:lt2>
      <a:accent1>
        <a:srgbClr val="0066A4"/>
      </a:accent1>
      <a:accent2>
        <a:srgbClr val="0D3C55"/>
      </a:accent2>
      <a:accent3>
        <a:srgbClr val="BF552D"/>
      </a:accent3>
      <a:accent4>
        <a:srgbClr val="D29B27"/>
      </a:accent4>
      <a:accent5>
        <a:srgbClr val="4B9295"/>
      </a:accent5>
      <a:accent6>
        <a:srgbClr val="406244"/>
      </a:accent6>
      <a:hlink>
        <a:srgbClr val="C9C38B"/>
      </a:hlink>
      <a:folHlink>
        <a:srgbClr val="5C49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66A3"/>
      </a:accent1>
      <a:accent2>
        <a:srgbClr val="8B0E04"/>
      </a:accent2>
      <a:accent3>
        <a:srgbClr val="006325"/>
      </a:accent3>
      <a:accent4>
        <a:srgbClr val="E7A614"/>
      </a:accent4>
      <a:accent5>
        <a:srgbClr val="10253F"/>
      </a:accent5>
      <a:accent6>
        <a:srgbClr val="CC3300"/>
      </a:accent6>
      <a:hlink>
        <a:srgbClr val="003A6F"/>
      </a:hlink>
      <a:folHlink>
        <a:srgbClr val="00632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853</Words>
  <Application>Microsoft Office PowerPoint</Application>
  <PresentationFormat>On-screen Show (4:3)</PresentationFormat>
  <Paragraphs>187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Nova</vt:lpstr>
      <vt:lpstr>Calibri</vt:lpstr>
      <vt:lpstr>Lucida Grande</vt:lpstr>
      <vt:lpstr>1_Custom Design</vt:lpstr>
      <vt:lpstr>Custom Design</vt:lpstr>
      <vt:lpstr>2017_Peabody_color_palette</vt:lpstr>
      <vt:lpstr>2_2017_Peabody_color_palette</vt:lpstr>
      <vt:lpstr>2_Custom Design</vt:lpstr>
      <vt:lpstr>think-cell Slide</vt:lpstr>
      <vt:lpstr>PowerPoint Presentation</vt:lpstr>
      <vt:lpstr>Wambo</vt:lpstr>
      <vt:lpstr>Wambo Underground </vt:lpstr>
      <vt:lpstr>Wambo UG Airborne Dust Results 2022</vt:lpstr>
      <vt:lpstr>The Problem</vt:lpstr>
      <vt:lpstr>Wambo UG Airborne Dust Results Workers Sampled 2022</vt:lpstr>
      <vt:lpstr>Wambo UG Average Respirable Crystalline Silica Longwall</vt:lpstr>
      <vt:lpstr>Information</vt:lpstr>
      <vt:lpstr>Seam thickness / Dates of mining / Structure</vt:lpstr>
      <vt:lpstr>Mine Working Section - LW</vt:lpstr>
      <vt:lpstr>Geology / Structure</vt:lpstr>
      <vt:lpstr>Example – Stone roof intrusion LW22</vt:lpstr>
      <vt:lpstr>LW Faulting</vt:lpstr>
      <vt:lpstr>LW Faulting</vt:lpstr>
      <vt:lpstr>LW Dust Control Improvements / Actions</vt:lpstr>
      <vt:lpstr>LW22 Cutting horizon</vt:lpstr>
      <vt:lpstr>Airborne Dust Control Inspection Tool</vt:lpstr>
      <vt:lpstr>Airborne dust tools used onsite</vt:lpstr>
      <vt:lpstr>Things we do </vt:lpstr>
      <vt:lpstr>Challenges for a Mine Manager</vt:lpstr>
      <vt:lpstr>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2118</cp:revision>
  <dcterms:created xsi:type="dcterms:W3CDTF">2011-03-28T17:04:07Z</dcterms:created>
  <dcterms:modified xsi:type="dcterms:W3CDTF">2023-03-17T04:40:22Z</dcterms:modified>
</cp:coreProperties>
</file>