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6"/>
  </p:notesMasterIdLst>
  <p:handoutMasterIdLst>
    <p:handoutMasterId r:id="rId27"/>
  </p:handoutMasterIdLst>
  <p:sldIdLst>
    <p:sldId id="396" r:id="rId6"/>
    <p:sldId id="333" r:id="rId7"/>
    <p:sldId id="380" r:id="rId8"/>
    <p:sldId id="381" r:id="rId9"/>
    <p:sldId id="390" r:id="rId10"/>
    <p:sldId id="397" r:id="rId11"/>
    <p:sldId id="398" r:id="rId12"/>
    <p:sldId id="399" r:id="rId13"/>
    <p:sldId id="400" r:id="rId14"/>
    <p:sldId id="286" r:id="rId15"/>
    <p:sldId id="388" r:id="rId16"/>
    <p:sldId id="389" r:id="rId17"/>
    <p:sldId id="359" r:id="rId18"/>
    <p:sldId id="337" r:id="rId19"/>
    <p:sldId id="394" r:id="rId20"/>
    <p:sldId id="401" r:id="rId21"/>
    <p:sldId id="345" r:id="rId22"/>
    <p:sldId id="402" r:id="rId23"/>
    <p:sldId id="392" r:id="rId24"/>
    <p:sldId id="311" r:id="rId25"/>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30019"/>
    <a:srgbClr val="F6ACB6"/>
    <a:srgbClr val="F3E2E6"/>
    <a:srgbClr val="441170"/>
    <a:srgbClr val="EBEBEB"/>
    <a:srgbClr val="CBEDFD"/>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3D469-B956-4529-97BE-64971BAB3E16}" v="259" dt="2023-03-11T03:31:10.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371" autoAdjust="0"/>
  </p:normalViewPr>
  <p:slideViewPr>
    <p:cSldViewPr snapToGrid="0">
      <p:cViewPr varScale="1">
        <p:scale>
          <a:sx n="67" d="100"/>
          <a:sy n="67" d="100"/>
        </p:scale>
        <p:origin x="604" y="52"/>
      </p:cViewPr>
      <p:guideLst/>
    </p:cSldViewPr>
  </p:slideViewPr>
  <p:outlineViewPr>
    <p:cViewPr>
      <p:scale>
        <a:sx n="33" d="100"/>
        <a:sy n="33" d="100"/>
      </p:scale>
      <p:origin x="0" y="-522"/>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C4C6B-50E4-4D3C-9B36-8540DE7A17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2BA695B2-2458-4962-9AF9-E026D0933706}">
      <dgm:prSet/>
      <dgm:spPr/>
      <dgm:t>
        <a:bodyPr/>
        <a:lstStyle/>
        <a:p>
          <a:r>
            <a:rPr lang="en-AU" b="0" dirty="0"/>
            <a:t>Any updates to incident status</a:t>
          </a:r>
          <a:endParaRPr lang="en-AU" dirty="0"/>
        </a:p>
      </dgm:t>
    </dgm:pt>
    <dgm:pt modelId="{EC65C7E9-BB83-4376-AB09-7361319C22D7}" type="parTrans" cxnId="{509C356E-178B-45BD-9959-853D1C2B8E8D}">
      <dgm:prSet/>
      <dgm:spPr/>
      <dgm:t>
        <a:bodyPr/>
        <a:lstStyle/>
        <a:p>
          <a:endParaRPr lang="en-AU"/>
        </a:p>
      </dgm:t>
    </dgm:pt>
    <dgm:pt modelId="{F0740EC2-F768-4369-9F5F-F956F7706178}" type="sibTrans" cxnId="{509C356E-178B-45BD-9959-853D1C2B8E8D}">
      <dgm:prSet/>
      <dgm:spPr/>
      <dgm:t>
        <a:bodyPr/>
        <a:lstStyle/>
        <a:p>
          <a:endParaRPr lang="en-AU"/>
        </a:p>
      </dgm:t>
    </dgm:pt>
    <dgm:pt modelId="{7DFAE9CB-D096-4055-93EA-7205F9B7273B}">
      <dgm:prSet/>
      <dgm:spPr/>
      <dgm:t>
        <a:bodyPr/>
        <a:lstStyle/>
        <a:p>
          <a:r>
            <a:rPr lang="en-AU" b="0" dirty="0"/>
            <a:t>Witness statements</a:t>
          </a:r>
          <a:endParaRPr lang="en-AU" dirty="0"/>
        </a:p>
      </dgm:t>
    </dgm:pt>
    <dgm:pt modelId="{3E40D7D2-53A0-42E8-8B2D-45BA36E37E70}" type="parTrans" cxnId="{4A419B98-E9B1-49D9-851D-7815AD462DC8}">
      <dgm:prSet/>
      <dgm:spPr/>
      <dgm:t>
        <a:bodyPr/>
        <a:lstStyle/>
        <a:p>
          <a:endParaRPr lang="en-AU"/>
        </a:p>
      </dgm:t>
    </dgm:pt>
    <dgm:pt modelId="{1EF7ABBC-381B-4E57-B8A9-A310B9992A74}" type="sibTrans" cxnId="{4A419B98-E9B1-49D9-851D-7815AD462DC8}">
      <dgm:prSet/>
      <dgm:spPr/>
      <dgm:t>
        <a:bodyPr/>
        <a:lstStyle/>
        <a:p>
          <a:endParaRPr lang="en-AU"/>
        </a:p>
      </dgm:t>
    </dgm:pt>
    <dgm:pt modelId="{04361E05-9508-4D51-8ECC-5358B5CD13A2}">
      <dgm:prSet/>
      <dgm:spPr/>
      <dgm:t>
        <a:bodyPr/>
        <a:lstStyle/>
        <a:p>
          <a:r>
            <a:rPr lang="en-AU" b="0" dirty="0"/>
            <a:t>Photos of the incident scene</a:t>
          </a:r>
          <a:endParaRPr lang="en-AU" dirty="0"/>
        </a:p>
      </dgm:t>
    </dgm:pt>
    <dgm:pt modelId="{C3298330-56D8-43CA-8A99-3D1F78C9E183}" type="parTrans" cxnId="{3DE9F3A5-B6FA-4A10-B477-87F9C5A5E0C8}">
      <dgm:prSet/>
      <dgm:spPr/>
      <dgm:t>
        <a:bodyPr/>
        <a:lstStyle/>
        <a:p>
          <a:endParaRPr lang="en-AU"/>
        </a:p>
      </dgm:t>
    </dgm:pt>
    <dgm:pt modelId="{74EB0763-8BB1-4680-9021-38F70CE845E7}" type="sibTrans" cxnId="{3DE9F3A5-B6FA-4A10-B477-87F9C5A5E0C8}">
      <dgm:prSet/>
      <dgm:spPr/>
      <dgm:t>
        <a:bodyPr/>
        <a:lstStyle/>
        <a:p>
          <a:endParaRPr lang="en-AU"/>
        </a:p>
      </dgm:t>
    </dgm:pt>
    <dgm:pt modelId="{F605F145-30FC-4A76-9F4F-9DD5EAEE3422}">
      <dgm:prSet custT="1"/>
      <dgm:spPr/>
      <dgm:t>
        <a:bodyPr/>
        <a:lstStyle/>
        <a:p>
          <a:r>
            <a:rPr lang="en-AU" sz="1800" dirty="0"/>
            <a:t>Injured workers</a:t>
          </a:r>
        </a:p>
      </dgm:t>
    </dgm:pt>
    <dgm:pt modelId="{19142691-2BD9-407F-B7AD-7DBB8DA0AF9B}" type="parTrans" cxnId="{C0A6CC03-FEAC-40CD-9290-984EBBF6EA71}">
      <dgm:prSet/>
      <dgm:spPr/>
      <dgm:t>
        <a:bodyPr/>
        <a:lstStyle/>
        <a:p>
          <a:endParaRPr lang="en-AU"/>
        </a:p>
      </dgm:t>
    </dgm:pt>
    <dgm:pt modelId="{8ED11E96-9D8B-455E-BF12-D6DF732CF1D3}" type="sibTrans" cxnId="{C0A6CC03-FEAC-40CD-9290-984EBBF6EA71}">
      <dgm:prSet/>
      <dgm:spPr/>
      <dgm:t>
        <a:bodyPr/>
        <a:lstStyle/>
        <a:p>
          <a:endParaRPr lang="en-AU"/>
        </a:p>
      </dgm:t>
    </dgm:pt>
    <dgm:pt modelId="{0DE72D9F-E799-4A26-B74F-66185BD77B8E}">
      <dgm:prSet custT="1"/>
      <dgm:spPr/>
      <dgm:t>
        <a:bodyPr/>
        <a:lstStyle/>
        <a:p>
          <a:r>
            <a:rPr lang="en-AU" sz="1800" dirty="0"/>
            <a:t>Workers still trapped or unaccounted for</a:t>
          </a:r>
        </a:p>
      </dgm:t>
    </dgm:pt>
    <dgm:pt modelId="{E2F1C2AE-508F-4712-9355-756D28FB5BCF}" type="parTrans" cxnId="{B818A6CD-D11A-48FA-ACD4-9D235D4A5435}">
      <dgm:prSet/>
      <dgm:spPr/>
      <dgm:t>
        <a:bodyPr/>
        <a:lstStyle/>
        <a:p>
          <a:endParaRPr lang="en-AU"/>
        </a:p>
      </dgm:t>
    </dgm:pt>
    <dgm:pt modelId="{FA406778-0F4E-4762-8196-81C274F27A65}" type="sibTrans" cxnId="{B818A6CD-D11A-48FA-ACD4-9D235D4A5435}">
      <dgm:prSet/>
      <dgm:spPr/>
      <dgm:t>
        <a:bodyPr/>
        <a:lstStyle/>
        <a:p>
          <a:endParaRPr lang="en-AU"/>
        </a:p>
      </dgm:t>
    </dgm:pt>
    <dgm:pt modelId="{4DAE8887-66D3-46FF-A49D-67D5F477BCE0}">
      <dgm:prSet custT="1"/>
      <dgm:spPr/>
      <dgm:t>
        <a:bodyPr/>
        <a:lstStyle/>
        <a:p>
          <a:r>
            <a:rPr lang="en-AU" sz="1800" dirty="0"/>
            <a:t>Changes to incident scene/status</a:t>
          </a:r>
        </a:p>
      </dgm:t>
    </dgm:pt>
    <dgm:pt modelId="{CFB9F616-2124-4417-B31F-F8D632C1FFB0}" type="parTrans" cxnId="{4DEB87FF-F43C-4C2C-9B08-343A3C712A62}">
      <dgm:prSet/>
      <dgm:spPr/>
      <dgm:t>
        <a:bodyPr/>
        <a:lstStyle/>
        <a:p>
          <a:endParaRPr lang="en-AU"/>
        </a:p>
      </dgm:t>
    </dgm:pt>
    <dgm:pt modelId="{689B15D2-4C7E-4D97-A591-A6C4BFAFCB43}" type="sibTrans" cxnId="{4DEB87FF-F43C-4C2C-9B08-343A3C712A62}">
      <dgm:prSet/>
      <dgm:spPr/>
      <dgm:t>
        <a:bodyPr/>
        <a:lstStyle/>
        <a:p>
          <a:endParaRPr lang="en-AU"/>
        </a:p>
      </dgm:t>
    </dgm:pt>
    <dgm:pt modelId="{DD5DDBBE-08B9-4567-857A-FA6C019ED667}">
      <dgm:prSet custT="1"/>
      <dgm:spPr/>
      <dgm:t>
        <a:bodyPr/>
        <a:lstStyle/>
        <a:p>
          <a:r>
            <a:rPr lang="en-AU" sz="1800" dirty="0"/>
            <a:t>Statement from workers involved</a:t>
          </a:r>
        </a:p>
      </dgm:t>
    </dgm:pt>
    <dgm:pt modelId="{A7562851-085D-4C33-A152-4B3B52479597}" type="parTrans" cxnId="{FD2BACF7-7D1D-40FF-BA7F-34951432AE0E}">
      <dgm:prSet/>
      <dgm:spPr/>
      <dgm:t>
        <a:bodyPr/>
        <a:lstStyle/>
        <a:p>
          <a:endParaRPr lang="en-AU"/>
        </a:p>
      </dgm:t>
    </dgm:pt>
    <dgm:pt modelId="{FDC25525-5070-4D66-AE66-142F61A87D09}" type="sibTrans" cxnId="{FD2BACF7-7D1D-40FF-BA7F-34951432AE0E}">
      <dgm:prSet/>
      <dgm:spPr/>
      <dgm:t>
        <a:bodyPr/>
        <a:lstStyle/>
        <a:p>
          <a:endParaRPr lang="en-AU"/>
        </a:p>
      </dgm:t>
    </dgm:pt>
    <dgm:pt modelId="{39E6BA36-0FCE-4EFD-A02E-8E92E0D10C4E}">
      <dgm:prSet custT="1"/>
      <dgm:spPr/>
      <dgm:t>
        <a:bodyPr/>
        <a:lstStyle/>
        <a:p>
          <a:r>
            <a:rPr lang="en-AU" sz="1800" dirty="0"/>
            <a:t>Statement from witnesses</a:t>
          </a:r>
        </a:p>
      </dgm:t>
    </dgm:pt>
    <dgm:pt modelId="{4CB605D3-273E-4F2D-8141-E28E278950B3}" type="parTrans" cxnId="{B154A45E-4F10-4EB4-90B9-808538926077}">
      <dgm:prSet/>
      <dgm:spPr/>
      <dgm:t>
        <a:bodyPr/>
        <a:lstStyle/>
        <a:p>
          <a:endParaRPr lang="en-AU"/>
        </a:p>
      </dgm:t>
    </dgm:pt>
    <dgm:pt modelId="{1C6EC7D0-FDDC-425A-AB23-93BB4BCE079D}" type="sibTrans" cxnId="{B154A45E-4F10-4EB4-90B9-808538926077}">
      <dgm:prSet/>
      <dgm:spPr/>
      <dgm:t>
        <a:bodyPr/>
        <a:lstStyle/>
        <a:p>
          <a:endParaRPr lang="en-AU"/>
        </a:p>
      </dgm:t>
    </dgm:pt>
    <dgm:pt modelId="{29A946DB-3515-457F-8ABA-4223E251F7D2}">
      <dgm:prSet custT="1"/>
      <dgm:spPr/>
      <dgm:t>
        <a:bodyPr/>
        <a:lstStyle/>
        <a:p>
          <a:r>
            <a:rPr lang="en-AU" sz="1800" dirty="0"/>
            <a:t>Statement from responders</a:t>
          </a:r>
        </a:p>
      </dgm:t>
    </dgm:pt>
    <dgm:pt modelId="{4F3AF5D5-E5D3-4E9A-A647-3A18490A8865}" type="parTrans" cxnId="{71ED94E8-DA47-4520-9161-B8F204DB1EBE}">
      <dgm:prSet/>
      <dgm:spPr/>
      <dgm:t>
        <a:bodyPr/>
        <a:lstStyle/>
        <a:p>
          <a:endParaRPr lang="en-AU"/>
        </a:p>
      </dgm:t>
    </dgm:pt>
    <dgm:pt modelId="{5CB5408F-157B-489B-9DD9-B0DCDA1525FD}" type="sibTrans" cxnId="{71ED94E8-DA47-4520-9161-B8F204DB1EBE}">
      <dgm:prSet/>
      <dgm:spPr/>
      <dgm:t>
        <a:bodyPr/>
        <a:lstStyle/>
        <a:p>
          <a:endParaRPr lang="en-AU"/>
        </a:p>
      </dgm:t>
    </dgm:pt>
    <dgm:pt modelId="{A404C62C-33E8-4F7B-B23F-E192A35DC387}">
      <dgm:prSet custT="1"/>
      <dgm:spPr/>
      <dgm:t>
        <a:bodyPr/>
        <a:lstStyle/>
        <a:p>
          <a:r>
            <a:rPr lang="en-AU" sz="1800" dirty="0"/>
            <a:t>Photos of area</a:t>
          </a:r>
        </a:p>
      </dgm:t>
    </dgm:pt>
    <dgm:pt modelId="{315B08C0-7AE7-474F-AFA7-993159497125}" type="parTrans" cxnId="{8025E256-2E7C-41A5-94AE-69B5E83D6AD8}">
      <dgm:prSet/>
      <dgm:spPr/>
      <dgm:t>
        <a:bodyPr/>
        <a:lstStyle/>
        <a:p>
          <a:endParaRPr lang="en-AU"/>
        </a:p>
      </dgm:t>
    </dgm:pt>
    <dgm:pt modelId="{7D48D003-4E73-48C7-8A0C-1DBE1C02A4F0}" type="sibTrans" cxnId="{8025E256-2E7C-41A5-94AE-69B5E83D6AD8}">
      <dgm:prSet/>
      <dgm:spPr/>
      <dgm:t>
        <a:bodyPr/>
        <a:lstStyle/>
        <a:p>
          <a:endParaRPr lang="en-AU"/>
        </a:p>
      </dgm:t>
    </dgm:pt>
    <dgm:pt modelId="{A12F944E-BF76-4547-8F1B-0484ADEB8D3B}">
      <dgm:prSet custT="1"/>
      <dgm:spPr/>
      <dgm:t>
        <a:bodyPr/>
        <a:lstStyle/>
        <a:p>
          <a:r>
            <a:rPr lang="en-AU" sz="1800" dirty="0"/>
            <a:t>Close ups photos of failure point</a:t>
          </a:r>
        </a:p>
      </dgm:t>
    </dgm:pt>
    <dgm:pt modelId="{3C2CF70C-CC54-4594-AD29-84178D582DF1}" type="parTrans" cxnId="{58035177-F4DB-4FA0-A8C8-F5D6E8BAD7EC}">
      <dgm:prSet/>
      <dgm:spPr/>
      <dgm:t>
        <a:bodyPr/>
        <a:lstStyle/>
        <a:p>
          <a:endParaRPr lang="en-AU"/>
        </a:p>
      </dgm:t>
    </dgm:pt>
    <dgm:pt modelId="{C2C2DE94-2FCF-4774-9E17-1C02F99DBC19}" type="sibTrans" cxnId="{58035177-F4DB-4FA0-A8C8-F5D6E8BAD7EC}">
      <dgm:prSet/>
      <dgm:spPr/>
      <dgm:t>
        <a:bodyPr/>
        <a:lstStyle/>
        <a:p>
          <a:endParaRPr lang="en-AU"/>
        </a:p>
      </dgm:t>
    </dgm:pt>
    <dgm:pt modelId="{BA7E3825-DFA3-4F5B-BDA0-2DF2A5D0387E}">
      <dgm:prSet custT="1"/>
      <dgm:spPr/>
      <dgm:t>
        <a:bodyPr/>
        <a:lstStyle/>
        <a:p>
          <a:endParaRPr lang="en-AU" sz="1800" dirty="0"/>
        </a:p>
      </dgm:t>
    </dgm:pt>
    <dgm:pt modelId="{E5FAAF55-C4CA-4886-8C93-9CBFB89A753C}" type="parTrans" cxnId="{7627B332-8E30-44EF-9A10-B258B2385568}">
      <dgm:prSet/>
      <dgm:spPr/>
      <dgm:t>
        <a:bodyPr/>
        <a:lstStyle/>
        <a:p>
          <a:endParaRPr lang="en-AU"/>
        </a:p>
      </dgm:t>
    </dgm:pt>
    <dgm:pt modelId="{CC07331A-1509-435E-8A3C-629DF18D544C}" type="sibTrans" cxnId="{7627B332-8E30-44EF-9A10-B258B2385568}">
      <dgm:prSet/>
      <dgm:spPr/>
      <dgm:t>
        <a:bodyPr/>
        <a:lstStyle/>
        <a:p>
          <a:endParaRPr lang="en-AU"/>
        </a:p>
      </dgm:t>
    </dgm:pt>
    <dgm:pt modelId="{C97C97DF-41EA-4D9E-BDAE-274D04DB703A}">
      <dgm:prSet custT="1"/>
      <dgm:spPr/>
      <dgm:t>
        <a:bodyPr/>
        <a:lstStyle/>
        <a:p>
          <a:r>
            <a:rPr lang="en-AU" sz="1800" dirty="0"/>
            <a:t>Any video footage available</a:t>
          </a:r>
        </a:p>
      </dgm:t>
    </dgm:pt>
    <dgm:pt modelId="{4E332A64-47BB-421D-9BCF-F273D381FA14}" type="parTrans" cxnId="{5821C0A3-65DD-48B9-94DB-87F9EC9A2E86}">
      <dgm:prSet/>
      <dgm:spPr/>
      <dgm:t>
        <a:bodyPr/>
        <a:lstStyle/>
        <a:p>
          <a:endParaRPr lang="en-AU"/>
        </a:p>
      </dgm:t>
    </dgm:pt>
    <dgm:pt modelId="{98B0A014-AAF0-44B3-AD2A-EDDC6983A83F}" type="sibTrans" cxnId="{5821C0A3-65DD-48B9-94DB-87F9EC9A2E86}">
      <dgm:prSet/>
      <dgm:spPr/>
      <dgm:t>
        <a:bodyPr/>
        <a:lstStyle/>
        <a:p>
          <a:endParaRPr lang="en-AU"/>
        </a:p>
      </dgm:t>
    </dgm:pt>
    <dgm:pt modelId="{6E6884CC-F7CE-43BE-9F8E-0756B5F39AE5}" type="pres">
      <dgm:prSet presAssocID="{5FFC4C6B-50E4-4D3C-9B36-8540DE7A17AA}" presName="Name0" presStyleCnt="0">
        <dgm:presLayoutVars>
          <dgm:dir/>
          <dgm:animLvl val="lvl"/>
          <dgm:resizeHandles val="exact"/>
        </dgm:presLayoutVars>
      </dgm:prSet>
      <dgm:spPr/>
    </dgm:pt>
    <dgm:pt modelId="{ECF67673-E9B4-4F7A-A3D6-D4118B9DA6D6}" type="pres">
      <dgm:prSet presAssocID="{2BA695B2-2458-4962-9AF9-E026D0933706}" presName="composite" presStyleCnt="0"/>
      <dgm:spPr/>
    </dgm:pt>
    <dgm:pt modelId="{12F4B848-4D4F-4CCC-BD5F-544889AB6214}" type="pres">
      <dgm:prSet presAssocID="{2BA695B2-2458-4962-9AF9-E026D0933706}" presName="parTx" presStyleLbl="alignNode1" presStyleIdx="0" presStyleCnt="3">
        <dgm:presLayoutVars>
          <dgm:chMax val="0"/>
          <dgm:chPref val="0"/>
          <dgm:bulletEnabled val="1"/>
        </dgm:presLayoutVars>
      </dgm:prSet>
      <dgm:spPr/>
    </dgm:pt>
    <dgm:pt modelId="{7A637F3F-09F4-44CA-BE02-6352D5C37770}" type="pres">
      <dgm:prSet presAssocID="{2BA695B2-2458-4962-9AF9-E026D0933706}" presName="desTx" presStyleLbl="alignAccFollowNode1" presStyleIdx="0" presStyleCnt="3">
        <dgm:presLayoutVars>
          <dgm:bulletEnabled val="1"/>
        </dgm:presLayoutVars>
      </dgm:prSet>
      <dgm:spPr/>
    </dgm:pt>
    <dgm:pt modelId="{2E63D471-3E04-46DF-98B6-92861029DB9E}" type="pres">
      <dgm:prSet presAssocID="{F0740EC2-F768-4369-9F5F-F956F7706178}" presName="space" presStyleCnt="0"/>
      <dgm:spPr/>
    </dgm:pt>
    <dgm:pt modelId="{783BC898-7C54-4CD1-80EA-4B6E9F892569}" type="pres">
      <dgm:prSet presAssocID="{7DFAE9CB-D096-4055-93EA-7205F9B7273B}" presName="composite" presStyleCnt="0"/>
      <dgm:spPr/>
    </dgm:pt>
    <dgm:pt modelId="{5573E365-D461-4133-8834-728FE55A1206}" type="pres">
      <dgm:prSet presAssocID="{7DFAE9CB-D096-4055-93EA-7205F9B7273B}" presName="parTx" presStyleLbl="alignNode1" presStyleIdx="1" presStyleCnt="3">
        <dgm:presLayoutVars>
          <dgm:chMax val="0"/>
          <dgm:chPref val="0"/>
          <dgm:bulletEnabled val="1"/>
        </dgm:presLayoutVars>
      </dgm:prSet>
      <dgm:spPr/>
    </dgm:pt>
    <dgm:pt modelId="{4F412A6B-9297-4EB9-AA3F-5DA680109098}" type="pres">
      <dgm:prSet presAssocID="{7DFAE9CB-D096-4055-93EA-7205F9B7273B}" presName="desTx" presStyleLbl="alignAccFollowNode1" presStyleIdx="1" presStyleCnt="3">
        <dgm:presLayoutVars>
          <dgm:bulletEnabled val="1"/>
        </dgm:presLayoutVars>
      </dgm:prSet>
      <dgm:spPr/>
    </dgm:pt>
    <dgm:pt modelId="{EE7EA49F-6AE9-42D5-9D0B-4E7CD60AE117}" type="pres">
      <dgm:prSet presAssocID="{1EF7ABBC-381B-4E57-B8A9-A310B9992A74}" presName="space" presStyleCnt="0"/>
      <dgm:spPr/>
    </dgm:pt>
    <dgm:pt modelId="{E78F4336-08E9-4A9D-8961-436CF4A888EA}" type="pres">
      <dgm:prSet presAssocID="{04361E05-9508-4D51-8ECC-5358B5CD13A2}" presName="composite" presStyleCnt="0"/>
      <dgm:spPr/>
    </dgm:pt>
    <dgm:pt modelId="{AE97E5B0-ECC8-4018-9905-11BEE9739FCE}" type="pres">
      <dgm:prSet presAssocID="{04361E05-9508-4D51-8ECC-5358B5CD13A2}" presName="parTx" presStyleLbl="alignNode1" presStyleIdx="2" presStyleCnt="3">
        <dgm:presLayoutVars>
          <dgm:chMax val="0"/>
          <dgm:chPref val="0"/>
          <dgm:bulletEnabled val="1"/>
        </dgm:presLayoutVars>
      </dgm:prSet>
      <dgm:spPr/>
    </dgm:pt>
    <dgm:pt modelId="{58052FE9-5091-462C-B524-EC9F7488E66A}" type="pres">
      <dgm:prSet presAssocID="{04361E05-9508-4D51-8ECC-5358B5CD13A2}" presName="desTx" presStyleLbl="alignAccFollowNode1" presStyleIdx="2" presStyleCnt="3">
        <dgm:presLayoutVars>
          <dgm:bulletEnabled val="1"/>
        </dgm:presLayoutVars>
      </dgm:prSet>
      <dgm:spPr/>
    </dgm:pt>
  </dgm:ptLst>
  <dgm:cxnLst>
    <dgm:cxn modelId="{C0A6CC03-FEAC-40CD-9290-984EBBF6EA71}" srcId="{2BA695B2-2458-4962-9AF9-E026D0933706}" destId="{F605F145-30FC-4A76-9F4F-9DD5EAEE3422}" srcOrd="1" destOrd="0" parTransId="{19142691-2BD9-407F-B7AD-7DBB8DA0AF9B}" sibTransId="{8ED11E96-9D8B-455E-BF12-D6DF732CF1D3}"/>
    <dgm:cxn modelId="{77026008-8CD7-4DEA-99C0-33F9F537AC86}" type="presOf" srcId="{4DAE8887-66D3-46FF-A49D-67D5F477BCE0}" destId="{7A637F3F-09F4-44CA-BE02-6352D5C37770}" srcOrd="0" destOrd="2" presId="urn:microsoft.com/office/officeart/2005/8/layout/hList1"/>
    <dgm:cxn modelId="{D6D4370F-F3FD-43F7-9C9A-86F8C05AEB4F}" type="presOf" srcId="{C97C97DF-41EA-4D9E-BDAE-274D04DB703A}" destId="{58052FE9-5091-462C-B524-EC9F7488E66A}" srcOrd="0" destOrd="2" presId="urn:microsoft.com/office/officeart/2005/8/layout/hList1"/>
    <dgm:cxn modelId="{7A1A211E-65B0-48AA-8522-78A76D7FD62C}" type="presOf" srcId="{04361E05-9508-4D51-8ECC-5358B5CD13A2}" destId="{AE97E5B0-ECC8-4018-9905-11BEE9739FCE}" srcOrd="0" destOrd="0" presId="urn:microsoft.com/office/officeart/2005/8/layout/hList1"/>
    <dgm:cxn modelId="{7627B332-8E30-44EF-9A10-B258B2385568}" srcId="{04361E05-9508-4D51-8ECC-5358B5CD13A2}" destId="{BA7E3825-DFA3-4F5B-BDA0-2DF2A5D0387E}" srcOrd="3" destOrd="0" parTransId="{E5FAAF55-C4CA-4886-8C93-9CBFB89A753C}" sibTransId="{CC07331A-1509-435E-8A3C-629DF18D544C}"/>
    <dgm:cxn modelId="{B154A45E-4F10-4EB4-90B9-808538926077}" srcId="{7DFAE9CB-D096-4055-93EA-7205F9B7273B}" destId="{39E6BA36-0FCE-4EFD-A02E-8E92E0D10C4E}" srcOrd="1" destOrd="0" parTransId="{4CB605D3-273E-4F2D-8141-E28E278950B3}" sibTransId="{1C6EC7D0-FDDC-425A-AB23-93BB4BCE079D}"/>
    <dgm:cxn modelId="{C0AFE664-8F9F-462C-94A9-039CDC7D2016}" type="presOf" srcId="{7DFAE9CB-D096-4055-93EA-7205F9B7273B}" destId="{5573E365-D461-4133-8834-728FE55A1206}" srcOrd="0" destOrd="0" presId="urn:microsoft.com/office/officeart/2005/8/layout/hList1"/>
    <dgm:cxn modelId="{1778AF48-9336-428E-A834-F6D1EAD2D6FC}" type="presOf" srcId="{A12F944E-BF76-4547-8F1B-0484ADEB8D3B}" destId="{58052FE9-5091-462C-B524-EC9F7488E66A}" srcOrd="0" destOrd="1" presId="urn:microsoft.com/office/officeart/2005/8/layout/hList1"/>
    <dgm:cxn modelId="{74E15069-663E-4AB8-B82E-4395DD6FC78B}" type="presOf" srcId="{F605F145-30FC-4A76-9F4F-9DD5EAEE3422}" destId="{7A637F3F-09F4-44CA-BE02-6352D5C37770}" srcOrd="0" destOrd="1" presId="urn:microsoft.com/office/officeart/2005/8/layout/hList1"/>
    <dgm:cxn modelId="{2B0FCD69-82C9-4EF5-9FB2-D084D79380EC}" type="presOf" srcId="{2BA695B2-2458-4962-9AF9-E026D0933706}" destId="{12F4B848-4D4F-4CCC-BD5F-544889AB6214}" srcOrd="0" destOrd="0" presId="urn:microsoft.com/office/officeart/2005/8/layout/hList1"/>
    <dgm:cxn modelId="{0FA4EA6A-010F-4237-968B-5E833B8C8993}" type="presOf" srcId="{A404C62C-33E8-4F7B-B23F-E192A35DC387}" destId="{58052FE9-5091-462C-B524-EC9F7488E66A}" srcOrd="0" destOrd="0" presId="urn:microsoft.com/office/officeart/2005/8/layout/hList1"/>
    <dgm:cxn modelId="{509C356E-178B-45BD-9959-853D1C2B8E8D}" srcId="{5FFC4C6B-50E4-4D3C-9B36-8540DE7A17AA}" destId="{2BA695B2-2458-4962-9AF9-E026D0933706}" srcOrd="0" destOrd="0" parTransId="{EC65C7E9-BB83-4376-AB09-7361319C22D7}" sibTransId="{F0740EC2-F768-4369-9F5F-F956F7706178}"/>
    <dgm:cxn modelId="{8025E256-2E7C-41A5-94AE-69B5E83D6AD8}" srcId="{04361E05-9508-4D51-8ECC-5358B5CD13A2}" destId="{A404C62C-33E8-4F7B-B23F-E192A35DC387}" srcOrd="0" destOrd="0" parTransId="{315B08C0-7AE7-474F-AFA7-993159497125}" sibTransId="{7D48D003-4E73-48C7-8A0C-1DBE1C02A4F0}"/>
    <dgm:cxn modelId="{58035177-F4DB-4FA0-A8C8-F5D6E8BAD7EC}" srcId="{04361E05-9508-4D51-8ECC-5358B5CD13A2}" destId="{A12F944E-BF76-4547-8F1B-0484ADEB8D3B}" srcOrd="1" destOrd="0" parTransId="{3C2CF70C-CC54-4594-AD29-84178D582DF1}" sibTransId="{C2C2DE94-2FCF-4774-9E17-1C02F99DBC19}"/>
    <dgm:cxn modelId="{4A419B98-E9B1-49D9-851D-7815AD462DC8}" srcId="{5FFC4C6B-50E4-4D3C-9B36-8540DE7A17AA}" destId="{7DFAE9CB-D096-4055-93EA-7205F9B7273B}" srcOrd="1" destOrd="0" parTransId="{3E40D7D2-53A0-42E8-8B2D-45BA36E37E70}" sibTransId="{1EF7ABBC-381B-4E57-B8A9-A310B9992A74}"/>
    <dgm:cxn modelId="{5821C0A3-65DD-48B9-94DB-87F9EC9A2E86}" srcId="{04361E05-9508-4D51-8ECC-5358B5CD13A2}" destId="{C97C97DF-41EA-4D9E-BDAE-274D04DB703A}" srcOrd="2" destOrd="0" parTransId="{4E332A64-47BB-421D-9BCF-F273D381FA14}" sibTransId="{98B0A014-AAF0-44B3-AD2A-EDDC6983A83F}"/>
    <dgm:cxn modelId="{3DE9F3A5-B6FA-4A10-B477-87F9C5A5E0C8}" srcId="{5FFC4C6B-50E4-4D3C-9B36-8540DE7A17AA}" destId="{04361E05-9508-4D51-8ECC-5358B5CD13A2}" srcOrd="2" destOrd="0" parTransId="{C3298330-56D8-43CA-8A99-3D1F78C9E183}" sibTransId="{74EB0763-8BB1-4680-9021-38F70CE845E7}"/>
    <dgm:cxn modelId="{9E8442AF-F3B6-46EE-AF25-E32D359425AD}" type="presOf" srcId="{39E6BA36-0FCE-4EFD-A02E-8E92E0D10C4E}" destId="{4F412A6B-9297-4EB9-AA3F-5DA680109098}" srcOrd="0" destOrd="1" presId="urn:microsoft.com/office/officeart/2005/8/layout/hList1"/>
    <dgm:cxn modelId="{6B5D6DBD-3595-41F6-8155-109E0FCC0EDB}" type="presOf" srcId="{29A946DB-3515-457F-8ABA-4223E251F7D2}" destId="{4F412A6B-9297-4EB9-AA3F-5DA680109098}" srcOrd="0" destOrd="2" presId="urn:microsoft.com/office/officeart/2005/8/layout/hList1"/>
    <dgm:cxn modelId="{71ED94E8-DA47-4520-9161-B8F204DB1EBE}" srcId="{7DFAE9CB-D096-4055-93EA-7205F9B7273B}" destId="{29A946DB-3515-457F-8ABA-4223E251F7D2}" srcOrd="2" destOrd="0" parTransId="{4F3AF5D5-E5D3-4E9A-A647-3A18490A8865}" sibTransId="{5CB5408F-157B-489B-9DD9-B0DCDA1525FD}"/>
    <dgm:cxn modelId="{BD3F8AED-1E56-49CD-82D0-FF4B277E3F23}" type="presOf" srcId="{0DE72D9F-E799-4A26-B74F-66185BD77B8E}" destId="{7A637F3F-09F4-44CA-BE02-6352D5C37770}" srcOrd="0" destOrd="0" presId="urn:microsoft.com/office/officeart/2005/8/layout/hList1"/>
    <dgm:cxn modelId="{B818A6CD-D11A-48FA-ACD4-9D235D4A5435}" srcId="{2BA695B2-2458-4962-9AF9-E026D0933706}" destId="{0DE72D9F-E799-4A26-B74F-66185BD77B8E}" srcOrd="0" destOrd="0" parTransId="{E2F1C2AE-508F-4712-9355-756D28FB5BCF}" sibTransId="{FA406778-0F4E-4762-8196-81C274F27A65}"/>
    <dgm:cxn modelId="{A2CC25CF-C5F1-4169-ADD7-4585533B6EAB}" type="presOf" srcId="{BA7E3825-DFA3-4F5B-BDA0-2DF2A5D0387E}" destId="{58052FE9-5091-462C-B524-EC9F7488E66A}" srcOrd="0" destOrd="3" presId="urn:microsoft.com/office/officeart/2005/8/layout/hList1"/>
    <dgm:cxn modelId="{A2BA7BF6-EBC0-4F57-AD0F-F9951141A857}" type="presOf" srcId="{DD5DDBBE-08B9-4567-857A-FA6C019ED667}" destId="{4F412A6B-9297-4EB9-AA3F-5DA680109098}" srcOrd="0" destOrd="0" presId="urn:microsoft.com/office/officeart/2005/8/layout/hList1"/>
    <dgm:cxn modelId="{FD2BACF7-7D1D-40FF-BA7F-34951432AE0E}" srcId="{7DFAE9CB-D096-4055-93EA-7205F9B7273B}" destId="{DD5DDBBE-08B9-4567-857A-FA6C019ED667}" srcOrd="0" destOrd="0" parTransId="{A7562851-085D-4C33-A152-4B3B52479597}" sibTransId="{FDC25525-5070-4D66-AE66-142F61A87D09}"/>
    <dgm:cxn modelId="{829F5AD9-7385-4049-BBB9-092CD8D583BD}" type="presOf" srcId="{5FFC4C6B-50E4-4D3C-9B36-8540DE7A17AA}" destId="{6E6884CC-F7CE-43BE-9F8E-0756B5F39AE5}" srcOrd="0" destOrd="0" presId="urn:microsoft.com/office/officeart/2005/8/layout/hList1"/>
    <dgm:cxn modelId="{4DEB87FF-F43C-4C2C-9B08-343A3C712A62}" srcId="{2BA695B2-2458-4962-9AF9-E026D0933706}" destId="{4DAE8887-66D3-46FF-A49D-67D5F477BCE0}" srcOrd="2" destOrd="0" parTransId="{CFB9F616-2124-4417-B31F-F8D632C1FFB0}" sibTransId="{689B15D2-4C7E-4D97-A591-A6C4BFAFCB43}"/>
    <dgm:cxn modelId="{A1256D77-A7DC-455F-A0DC-AE3CFFE989F4}" type="presParOf" srcId="{6E6884CC-F7CE-43BE-9F8E-0756B5F39AE5}" destId="{ECF67673-E9B4-4F7A-A3D6-D4118B9DA6D6}" srcOrd="0" destOrd="0" presId="urn:microsoft.com/office/officeart/2005/8/layout/hList1"/>
    <dgm:cxn modelId="{48310318-6843-44EE-9577-C13F7C8C1917}" type="presParOf" srcId="{ECF67673-E9B4-4F7A-A3D6-D4118B9DA6D6}" destId="{12F4B848-4D4F-4CCC-BD5F-544889AB6214}" srcOrd="0" destOrd="0" presId="urn:microsoft.com/office/officeart/2005/8/layout/hList1"/>
    <dgm:cxn modelId="{6E5E24B9-2A4A-4F15-BD3F-DD4D0B16CDF7}" type="presParOf" srcId="{ECF67673-E9B4-4F7A-A3D6-D4118B9DA6D6}" destId="{7A637F3F-09F4-44CA-BE02-6352D5C37770}" srcOrd="1" destOrd="0" presId="urn:microsoft.com/office/officeart/2005/8/layout/hList1"/>
    <dgm:cxn modelId="{63BC5B81-8B2E-4E35-9443-5283A939E20B}" type="presParOf" srcId="{6E6884CC-F7CE-43BE-9F8E-0756B5F39AE5}" destId="{2E63D471-3E04-46DF-98B6-92861029DB9E}" srcOrd="1" destOrd="0" presId="urn:microsoft.com/office/officeart/2005/8/layout/hList1"/>
    <dgm:cxn modelId="{F14887BF-70B2-452C-884F-185EA16048D2}" type="presParOf" srcId="{6E6884CC-F7CE-43BE-9F8E-0756B5F39AE5}" destId="{783BC898-7C54-4CD1-80EA-4B6E9F892569}" srcOrd="2" destOrd="0" presId="urn:microsoft.com/office/officeart/2005/8/layout/hList1"/>
    <dgm:cxn modelId="{A4B2F6B7-4964-45E6-A93D-51D4BBF559C5}" type="presParOf" srcId="{783BC898-7C54-4CD1-80EA-4B6E9F892569}" destId="{5573E365-D461-4133-8834-728FE55A1206}" srcOrd="0" destOrd="0" presId="urn:microsoft.com/office/officeart/2005/8/layout/hList1"/>
    <dgm:cxn modelId="{E98643F9-F26A-4798-B3B3-7B98854C3324}" type="presParOf" srcId="{783BC898-7C54-4CD1-80EA-4B6E9F892569}" destId="{4F412A6B-9297-4EB9-AA3F-5DA680109098}" srcOrd="1" destOrd="0" presId="urn:microsoft.com/office/officeart/2005/8/layout/hList1"/>
    <dgm:cxn modelId="{9902C588-EA69-49B8-9EA0-F2ABC97462B4}" type="presParOf" srcId="{6E6884CC-F7CE-43BE-9F8E-0756B5F39AE5}" destId="{EE7EA49F-6AE9-42D5-9D0B-4E7CD60AE117}" srcOrd="3" destOrd="0" presId="urn:microsoft.com/office/officeart/2005/8/layout/hList1"/>
    <dgm:cxn modelId="{F898338B-63B3-4E7F-868F-6E6238B2256E}" type="presParOf" srcId="{6E6884CC-F7CE-43BE-9F8E-0756B5F39AE5}" destId="{E78F4336-08E9-4A9D-8961-436CF4A888EA}" srcOrd="4" destOrd="0" presId="urn:microsoft.com/office/officeart/2005/8/layout/hList1"/>
    <dgm:cxn modelId="{A11A61DF-924C-4FEA-9AE5-C43616C396A2}" type="presParOf" srcId="{E78F4336-08E9-4A9D-8961-436CF4A888EA}" destId="{AE97E5B0-ECC8-4018-9905-11BEE9739FCE}" srcOrd="0" destOrd="0" presId="urn:microsoft.com/office/officeart/2005/8/layout/hList1"/>
    <dgm:cxn modelId="{3ACBD5CC-0656-4454-87A4-DCAC3F481437}" type="presParOf" srcId="{E78F4336-08E9-4A9D-8961-436CF4A888EA}" destId="{58052FE9-5091-462C-B524-EC9F7488E6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4B848-4D4F-4CCC-BD5F-544889AB6214}">
      <dsp:nvSpPr>
        <dsp:cNvPr id="0" name=""/>
        <dsp:cNvSpPr/>
      </dsp:nvSpPr>
      <dsp:spPr>
        <a:xfrm>
          <a:off x="3577" y="493835"/>
          <a:ext cx="3488062" cy="13764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AU" sz="3800" b="0" kern="1200" dirty="0"/>
            <a:t>Any updates to incident status</a:t>
          </a:r>
          <a:endParaRPr lang="en-AU" sz="3800" kern="1200" dirty="0"/>
        </a:p>
      </dsp:txBody>
      <dsp:txXfrm>
        <a:off x="3577" y="493835"/>
        <a:ext cx="3488062" cy="1376423"/>
      </dsp:txXfrm>
    </dsp:sp>
    <dsp:sp modelId="{7A637F3F-09F4-44CA-BE02-6352D5C37770}">
      <dsp:nvSpPr>
        <dsp:cNvPr id="0" name=""/>
        <dsp:cNvSpPr/>
      </dsp:nvSpPr>
      <dsp:spPr>
        <a:xfrm>
          <a:off x="3577" y="1870258"/>
          <a:ext cx="3488062" cy="1668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Workers still trapped or unaccounted for</a:t>
          </a:r>
        </a:p>
        <a:p>
          <a:pPr marL="171450" lvl="1" indent="-171450" algn="l" defTabSz="800100">
            <a:lnSpc>
              <a:spcPct val="90000"/>
            </a:lnSpc>
            <a:spcBef>
              <a:spcPct val="0"/>
            </a:spcBef>
            <a:spcAft>
              <a:spcPct val="15000"/>
            </a:spcAft>
            <a:buChar char="•"/>
          </a:pPr>
          <a:r>
            <a:rPr lang="en-AU" sz="1800" kern="1200" dirty="0"/>
            <a:t>Injured workers</a:t>
          </a:r>
        </a:p>
        <a:p>
          <a:pPr marL="171450" lvl="1" indent="-171450" algn="l" defTabSz="800100">
            <a:lnSpc>
              <a:spcPct val="90000"/>
            </a:lnSpc>
            <a:spcBef>
              <a:spcPct val="0"/>
            </a:spcBef>
            <a:spcAft>
              <a:spcPct val="15000"/>
            </a:spcAft>
            <a:buChar char="•"/>
          </a:pPr>
          <a:r>
            <a:rPr lang="en-AU" sz="1800" kern="1200" dirty="0"/>
            <a:t>Changes to incident scene/status</a:t>
          </a:r>
        </a:p>
      </dsp:txBody>
      <dsp:txXfrm>
        <a:off x="3577" y="1870258"/>
        <a:ext cx="3488062" cy="1668960"/>
      </dsp:txXfrm>
    </dsp:sp>
    <dsp:sp modelId="{5573E365-D461-4133-8834-728FE55A1206}">
      <dsp:nvSpPr>
        <dsp:cNvPr id="0" name=""/>
        <dsp:cNvSpPr/>
      </dsp:nvSpPr>
      <dsp:spPr>
        <a:xfrm>
          <a:off x="3979968" y="493835"/>
          <a:ext cx="3488062" cy="13764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AU" sz="3800" b="0" kern="1200" dirty="0"/>
            <a:t>Witness statements</a:t>
          </a:r>
          <a:endParaRPr lang="en-AU" sz="3800" kern="1200" dirty="0"/>
        </a:p>
      </dsp:txBody>
      <dsp:txXfrm>
        <a:off x="3979968" y="493835"/>
        <a:ext cx="3488062" cy="1376423"/>
      </dsp:txXfrm>
    </dsp:sp>
    <dsp:sp modelId="{4F412A6B-9297-4EB9-AA3F-5DA680109098}">
      <dsp:nvSpPr>
        <dsp:cNvPr id="0" name=""/>
        <dsp:cNvSpPr/>
      </dsp:nvSpPr>
      <dsp:spPr>
        <a:xfrm>
          <a:off x="3979968" y="1870258"/>
          <a:ext cx="3488062" cy="1668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Statement from workers involved</a:t>
          </a:r>
        </a:p>
        <a:p>
          <a:pPr marL="171450" lvl="1" indent="-171450" algn="l" defTabSz="800100">
            <a:lnSpc>
              <a:spcPct val="90000"/>
            </a:lnSpc>
            <a:spcBef>
              <a:spcPct val="0"/>
            </a:spcBef>
            <a:spcAft>
              <a:spcPct val="15000"/>
            </a:spcAft>
            <a:buChar char="•"/>
          </a:pPr>
          <a:r>
            <a:rPr lang="en-AU" sz="1800" kern="1200" dirty="0"/>
            <a:t>Statement from witnesses</a:t>
          </a:r>
        </a:p>
        <a:p>
          <a:pPr marL="171450" lvl="1" indent="-171450" algn="l" defTabSz="800100">
            <a:lnSpc>
              <a:spcPct val="90000"/>
            </a:lnSpc>
            <a:spcBef>
              <a:spcPct val="0"/>
            </a:spcBef>
            <a:spcAft>
              <a:spcPct val="15000"/>
            </a:spcAft>
            <a:buChar char="•"/>
          </a:pPr>
          <a:r>
            <a:rPr lang="en-AU" sz="1800" kern="1200" dirty="0"/>
            <a:t>Statement from responders</a:t>
          </a:r>
        </a:p>
      </dsp:txBody>
      <dsp:txXfrm>
        <a:off x="3979968" y="1870258"/>
        <a:ext cx="3488062" cy="1668960"/>
      </dsp:txXfrm>
    </dsp:sp>
    <dsp:sp modelId="{AE97E5B0-ECC8-4018-9905-11BEE9739FCE}">
      <dsp:nvSpPr>
        <dsp:cNvPr id="0" name=""/>
        <dsp:cNvSpPr/>
      </dsp:nvSpPr>
      <dsp:spPr>
        <a:xfrm>
          <a:off x="7956360" y="493835"/>
          <a:ext cx="3488062" cy="13764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AU" sz="3800" b="0" kern="1200" dirty="0"/>
            <a:t>Photos of the incident scene</a:t>
          </a:r>
          <a:endParaRPr lang="en-AU" sz="3800" kern="1200" dirty="0"/>
        </a:p>
      </dsp:txBody>
      <dsp:txXfrm>
        <a:off x="7956360" y="493835"/>
        <a:ext cx="3488062" cy="1376423"/>
      </dsp:txXfrm>
    </dsp:sp>
    <dsp:sp modelId="{58052FE9-5091-462C-B524-EC9F7488E66A}">
      <dsp:nvSpPr>
        <dsp:cNvPr id="0" name=""/>
        <dsp:cNvSpPr/>
      </dsp:nvSpPr>
      <dsp:spPr>
        <a:xfrm>
          <a:off x="7956360" y="1870258"/>
          <a:ext cx="3488062" cy="1668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Photos of area</a:t>
          </a:r>
        </a:p>
        <a:p>
          <a:pPr marL="171450" lvl="1" indent="-171450" algn="l" defTabSz="800100">
            <a:lnSpc>
              <a:spcPct val="90000"/>
            </a:lnSpc>
            <a:spcBef>
              <a:spcPct val="0"/>
            </a:spcBef>
            <a:spcAft>
              <a:spcPct val="15000"/>
            </a:spcAft>
            <a:buChar char="•"/>
          </a:pPr>
          <a:r>
            <a:rPr lang="en-AU" sz="1800" kern="1200" dirty="0"/>
            <a:t>Close ups photos of failure point</a:t>
          </a:r>
        </a:p>
        <a:p>
          <a:pPr marL="171450" lvl="1" indent="-171450" algn="l" defTabSz="800100">
            <a:lnSpc>
              <a:spcPct val="90000"/>
            </a:lnSpc>
            <a:spcBef>
              <a:spcPct val="0"/>
            </a:spcBef>
            <a:spcAft>
              <a:spcPct val="15000"/>
            </a:spcAft>
            <a:buChar char="•"/>
          </a:pPr>
          <a:r>
            <a:rPr lang="en-AU" sz="1800" kern="1200" dirty="0"/>
            <a:t>Any video footage available</a:t>
          </a:r>
        </a:p>
        <a:p>
          <a:pPr marL="171450" lvl="1" indent="-171450" algn="l" defTabSz="800100">
            <a:lnSpc>
              <a:spcPct val="90000"/>
            </a:lnSpc>
            <a:spcBef>
              <a:spcPct val="0"/>
            </a:spcBef>
            <a:spcAft>
              <a:spcPct val="15000"/>
            </a:spcAft>
            <a:buChar char="•"/>
          </a:pPr>
          <a:endParaRPr lang="en-AU" sz="1800" kern="1200" dirty="0"/>
        </a:p>
      </dsp:txBody>
      <dsp:txXfrm>
        <a:off x="7956360" y="1870258"/>
        <a:ext cx="3488062" cy="16689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t>17/03/2023</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F825C-382E-4C1A-82AB-BCE4AFD21ABE}" type="datetimeFigureOut">
              <a:rPr lang="en-AU" smtClean="0"/>
              <a:t>17/03/2023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will always get an inspector,</a:t>
            </a:r>
          </a:p>
          <a:p>
            <a:r>
              <a:rPr lang="en-AU" dirty="0"/>
              <a:t>It may be from another sector such as small mines or metalliferous</a:t>
            </a:r>
          </a:p>
          <a:p>
            <a:r>
              <a:rPr lang="en-AU" dirty="0"/>
              <a:t>All are experienced and have worked in various areas of the mining industry.</a:t>
            </a:r>
          </a:p>
          <a:p>
            <a:r>
              <a:rPr lang="en-AU" dirty="0"/>
              <a:t>The script used with our third party is based around incidents, if you need to urgently speak with an inspector state it is an urgent matter and insist on being connected.</a:t>
            </a:r>
          </a:p>
        </p:txBody>
      </p:sp>
      <p:sp>
        <p:nvSpPr>
          <p:cNvPr id="4" name="Slide Number Placeholder 3"/>
          <p:cNvSpPr>
            <a:spLocks noGrp="1"/>
          </p:cNvSpPr>
          <p:nvPr>
            <p:ph type="sldNum" sz="quarter" idx="5"/>
          </p:nvPr>
        </p:nvSpPr>
        <p:spPr/>
        <p:txBody>
          <a:bodyPr/>
          <a:lstStyle/>
          <a:p>
            <a:fld id="{B07158C4-A119-4B78-9DE8-A50001BC31DC}" type="slidenum">
              <a:rPr lang="en-AU" smtClean="0"/>
              <a:t>2</a:t>
            </a:fld>
            <a:endParaRPr lang="en-AU"/>
          </a:p>
        </p:txBody>
      </p:sp>
    </p:spTree>
    <p:extLst>
      <p:ext uri="{BB962C8B-B14F-4D97-AF65-F5344CB8AC3E}">
        <p14:creationId xmlns:p14="http://schemas.microsoft.com/office/powerpoint/2010/main" val="359665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Notifications of methane concentrations in the general body of air greater than 2%</a:t>
            </a:r>
          </a:p>
          <a:p>
            <a:r>
              <a:rPr lang="en-AU" dirty="0"/>
              <a:t>The bar graph represents the number of incident notifications, the line is the total exceedances reported.</a:t>
            </a:r>
          </a:p>
          <a:p>
            <a:endParaRPr lang="en-AU" dirty="0"/>
          </a:p>
          <a:p>
            <a:r>
              <a:rPr lang="en-AU" dirty="0"/>
              <a:t>Regarding the peak of 8 notification in May 2022, there were 6 mines reporting incidents. 3 mines reported a single 1 exceedance, 1 mine reported 2 exceedances, 1 mine reported 4 and another 5. 1 mine reported 3 individual exceedances.</a:t>
            </a:r>
          </a:p>
        </p:txBody>
      </p:sp>
      <p:sp>
        <p:nvSpPr>
          <p:cNvPr id="4" name="Slide Number Placeholder 3"/>
          <p:cNvSpPr>
            <a:spLocks noGrp="1"/>
          </p:cNvSpPr>
          <p:nvPr>
            <p:ph type="sldNum" sz="quarter" idx="5"/>
          </p:nvPr>
        </p:nvSpPr>
        <p:spPr/>
        <p:txBody>
          <a:bodyPr/>
          <a:lstStyle/>
          <a:p>
            <a:fld id="{B07158C4-A119-4B78-9DE8-A50001BC31DC}" type="slidenum">
              <a:rPr lang="en-AU" smtClean="0"/>
              <a:t>16</a:t>
            </a:fld>
            <a:endParaRPr lang="en-AU"/>
          </a:p>
        </p:txBody>
      </p:sp>
    </p:spTree>
    <p:extLst>
      <p:ext uri="{BB962C8B-B14F-4D97-AF65-F5344CB8AC3E}">
        <p14:creationId xmlns:p14="http://schemas.microsoft.com/office/powerpoint/2010/main" val="483831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Like the previous graph, The bar graph represents the number of incident notifications, the line is the total exceedances reported.</a:t>
            </a:r>
          </a:p>
          <a:p>
            <a:endParaRPr lang="en-AU" dirty="0"/>
          </a:p>
          <a:p>
            <a:r>
              <a:rPr lang="en-AU" dirty="0"/>
              <a:t>In 2022 we employed an Occupational Hygienist.</a:t>
            </a:r>
          </a:p>
          <a:p>
            <a:endParaRPr lang="en-AU" dirty="0"/>
          </a:p>
          <a:p>
            <a:r>
              <a:rPr lang="en-AU" dirty="0"/>
              <a:t>When a notification is made it is reviewed by an inspector in the CAU and then by the hygienist.</a:t>
            </a:r>
          </a:p>
          <a:p>
            <a:endParaRPr lang="en-AU" dirty="0"/>
          </a:p>
          <a:p>
            <a:r>
              <a:rPr lang="en-AU" dirty="0"/>
              <a:t>Particular attention is paid when a re-sample exceeds the exposure limit.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17</a:t>
            </a:fld>
            <a:endParaRPr lang="en-AU"/>
          </a:p>
        </p:txBody>
      </p:sp>
    </p:spTree>
    <p:extLst>
      <p:ext uri="{BB962C8B-B14F-4D97-AF65-F5344CB8AC3E}">
        <p14:creationId xmlns:p14="http://schemas.microsoft.com/office/powerpoint/2010/main" val="346517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1 September 2022 legislation changes also introduced additional exceedance data, this will look at seg groups, exposure levels and time weighted exposure limits.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This will allow data interrogation and trending and comparisons.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r>
              <a:rPr lang="en-AU" dirty="0"/>
              <a:t>From assessments conducted we have seen an improvement in positions of people and no go zones implements.</a:t>
            </a:r>
          </a:p>
          <a:p>
            <a:endParaRPr lang="en-AU" dirty="0"/>
          </a:p>
          <a:p>
            <a:r>
              <a:rPr lang="en-AU" dirty="0"/>
              <a:t>Industry still needs to focus on maintenance of control measures, blocked or isolated sprays, dust curtains damaged.</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Had an incident where no go zones were set for the longwall focused on dust, piece of coal 0.5m coal block hit the shearer, slid down the arm and struck an operator. Still need to consider Fly rock and strata failure.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18</a:t>
            </a:fld>
            <a:endParaRPr lang="en-AU"/>
          </a:p>
        </p:txBody>
      </p:sp>
    </p:spTree>
    <p:extLst>
      <p:ext uri="{BB962C8B-B14F-4D97-AF65-F5344CB8AC3E}">
        <p14:creationId xmlns:p14="http://schemas.microsoft.com/office/powerpoint/2010/main" val="17968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Are trainees assessed to go solo after a set amount of shifts or at the recommendation of a trainer?</a:t>
            </a:r>
            <a:br>
              <a:rPr lang="en-AU" dirty="0"/>
            </a:br>
            <a:r>
              <a:rPr lang="en-AU" dirty="0"/>
              <a:t>Recently following an incident, the investigation revealed a trainee being assessed yet every entry in their log book was ticked as not yet ready to be assessed.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19</a:t>
            </a:fld>
            <a:endParaRPr lang="en-AU"/>
          </a:p>
        </p:txBody>
      </p:sp>
    </p:spTree>
    <p:extLst>
      <p:ext uri="{BB962C8B-B14F-4D97-AF65-F5344CB8AC3E}">
        <p14:creationId xmlns:p14="http://schemas.microsoft.com/office/powerpoint/2010/main" val="87483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3</a:t>
            </a:fld>
            <a:endParaRPr lang="en-AU"/>
          </a:p>
        </p:txBody>
      </p:sp>
    </p:spTree>
    <p:extLst>
      <p:ext uri="{BB962C8B-B14F-4D97-AF65-F5344CB8AC3E}">
        <p14:creationId xmlns:p14="http://schemas.microsoft.com/office/powerpoint/2010/main" val="175537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something falls and brushes the person, but they are uninjured, they are in the vicinity</a:t>
            </a:r>
          </a:p>
          <a:p>
            <a:r>
              <a:rPr lang="en-AU" dirty="0"/>
              <a:t>If first aid treatment is received, they are in the vicinity</a:t>
            </a:r>
          </a:p>
        </p:txBody>
      </p:sp>
      <p:sp>
        <p:nvSpPr>
          <p:cNvPr id="4" name="Slide Number Placeholder 3"/>
          <p:cNvSpPr>
            <a:spLocks noGrp="1"/>
          </p:cNvSpPr>
          <p:nvPr>
            <p:ph type="sldNum" sz="quarter" idx="5"/>
          </p:nvPr>
        </p:nvSpPr>
        <p:spPr/>
        <p:txBody>
          <a:bodyPr/>
          <a:lstStyle/>
          <a:p>
            <a:fld id="{B07158C4-A119-4B78-9DE8-A50001BC31DC}" type="slidenum">
              <a:rPr lang="en-AU" smtClean="0"/>
              <a:t>4</a:t>
            </a:fld>
            <a:endParaRPr lang="en-AU"/>
          </a:p>
        </p:txBody>
      </p:sp>
    </p:spTree>
    <p:extLst>
      <p:ext uri="{BB962C8B-B14F-4D97-AF65-F5344CB8AC3E}">
        <p14:creationId xmlns:p14="http://schemas.microsoft.com/office/powerpoint/2010/main" val="117482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clarify some confusion and common mistakes we see around dangerous incidents.</a:t>
            </a:r>
          </a:p>
        </p:txBody>
      </p:sp>
      <p:sp>
        <p:nvSpPr>
          <p:cNvPr id="4" name="Slide Number Placeholder 3"/>
          <p:cNvSpPr>
            <a:spLocks noGrp="1"/>
          </p:cNvSpPr>
          <p:nvPr>
            <p:ph type="sldNum" sz="quarter" idx="5"/>
          </p:nvPr>
        </p:nvSpPr>
        <p:spPr/>
        <p:txBody>
          <a:bodyPr/>
          <a:lstStyle/>
          <a:p>
            <a:fld id="{B07158C4-A119-4B78-9DE8-A50001BC31DC}" type="slidenum">
              <a:rPr lang="en-AU" smtClean="0"/>
              <a:t>5</a:t>
            </a:fld>
            <a:endParaRPr lang="en-AU"/>
          </a:p>
        </p:txBody>
      </p:sp>
    </p:spTree>
    <p:extLst>
      <p:ext uri="{BB962C8B-B14F-4D97-AF65-F5344CB8AC3E}">
        <p14:creationId xmlns:p14="http://schemas.microsoft.com/office/powerpoint/2010/main" val="2457087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the date and time that the regulator was notified, this is automatically generated if the mine load the incident directly to the portal or when the call was received for those notified via the hotline.</a:t>
            </a:r>
          </a:p>
        </p:txBody>
      </p:sp>
      <p:sp>
        <p:nvSpPr>
          <p:cNvPr id="4" name="Slide Number Placeholder 3"/>
          <p:cNvSpPr>
            <a:spLocks noGrp="1"/>
          </p:cNvSpPr>
          <p:nvPr>
            <p:ph type="sldNum" sz="quarter" idx="5"/>
          </p:nvPr>
        </p:nvSpPr>
        <p:spPr/>
        <p:txBody>
          <a:bodyPr/>
          <a:lstStyle/>
          <a:p>
            <a:fld id="{B07158C4-A119-4B78-9DE8-A50001BC31DC}" type="slidenum">
              <a:rPr lang="en-AU" smtClean="0"/>
              <a:t>11</a:t>
            </a:fld>
            <a:endParaRPr lang="en-AU"/>
          </a:p>
        </p:txBody>
      </p:sp>
    </p:spTree>
    <p:extLst>
      <p:ext uri="{BB962C8B-B14F-4D97-AF65-F5344CB8AC3E}">
        <p14:creationId xmlns:p14="http://schemas.microsoft.com/office/powerpoint/2010/main" val="101379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point when the mine is aware the worker will be unfit for 7 days is when the notifier became aware.</a:t>
            </a:r>
          </a:p>
          <a:p>
            <a:endParaRPr lang="en-AU" dirty="0"/>
          </a:p>
          <a:p>
            <a:r>
              <a:rPr lang="en-AU" dirty="0"/>
              <a:t>If you have other staff members who typically complete these notifications, we encourage you to ask them to call up and have this explained. We are more than happy to help clarify with anyone notifying incidents.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12</a:t>
            </a:fld>
            <a:endParaRPr lang="en-AU"/>
          </a:p>
        </p:txBody>
      </p:sp>
    </p:spTree>
    <p:extLst>
      <p:ext uri="{BB962C8B-B14F-4D97-AF65-F5344CB8AC3E}">
        <p14:creationId xmlns:p14="http://schemas.microsoft.com/office/powerpoint/2010/main" val="363979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information we require to make initial assessment and manage our immediate response,</a:t>
            </a:r>
          </a:p>
          <a:p>
            <a:r>
              <a:rPr lang="en-AU" dirty="0"/>
              <a:t>Photos – please provide photos that give context, not simply a failed hose or end of a conveyor idler. Start further out. We require photos to validate the description, we have had small fires reported and when the photos received there is no bonnet left and cab half burnt off a truck.</a:t>
            </a:r>
          </a:p>
          <a:p>
            <a:r>
              <a:rPr lang="en-AU" dirty="0"/>
              <a:t>Witness statements – if there is an injured worker we understand that their statement is usually delayed. Please provide other workers and responders statements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13</a:t>
            </a:fld>
            <a:endParaRPr lang="en-AU"/>
          </a:p>
        </p:txBody>
      </p:sp>
    </p:spTree>
    <p:extLst>
      <p:ext uri="{BB962C8B-B14F-4D97-AF65-F5344CB8AC3E}">
        <p14:creationId xmlns:p14="http://schemas.microsoft.com/office/powerpoint/2010/main" val="109686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all incidents notified across all sectors,</a:t>
            </a:r>
          </a:p>
          <a:p>
            <a:r>
              <a:rPr lang="en-AU" dirty="0"/>
              <a:t>1998 total</a:t>
            </a:r>
          </a:p>
          <a:p>
            <a:r>
              <a:rPr lang="en-AU" dirty="0"/>
              <a:t>167 incidents per month average</a:t>
            </a:r>
          </a:p>
        </p:txBody>
      </p:sp>
      <p:sp>
        <p:nvSpPr>
          <p:cNvPr id="4" name="Slide Number Placeholder 3"/>
          <p:cNvSpPr>
            <a:spLocks noGrp="1"/>
          </p:cNvSpPr>
          <p:nvPr>
            <p:ph type="sldNum" sz="quarter" idx="5"/>
          </p:nvPr>
        </p:nvSpPr>
        <p:spPr/>
        <p:txBody>
          <a:bodyPr/>
          <a:lstStyle/>
          <a:p>
            <a:fld id="{B07158C4-A119-4B78-9DE8-A50001BC31DC}" type="slidenum">
              <a:rPr lang="en-AU" smtClean="0"/>
              <a:t>14</a:t>
            </a:fld>
            <a:endParaRPr lang="en-AU"/>
          </a:p>
        </p:txBody>
      </p:sp>
    </p:spTree>
    <p:extLst>
      <p:ext uri="{BB962C8B-B14F-4D97-AF65-F5344CB8AC3E}">
        <p14:creationId xmlns:p14="http://schemas.microsoft.com/office/powerpoint/2010/main" val="417244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919 incidents for the 12 month period,</a:t>
            </a:r>
          </a:p>
          <a:p>
            <a:r>
              <a:rPr lang="en-AU" dirty="0"/>
              <a:t>Average of 77 per month.</a:t>
            </a:r>
          </a:p>
        </p:txBody>
      </p:sp>
      <p:sp>
        <p:nvSpPr>
          <p:cNvPr id="4" name="Slide Number Placeholder 3"/>
          <p:cNvSpPr>
            <a:spLocks noGrp="1"/>
          </p:cNvSpPr>
          <p:nvPr>
            <p:ph type="sldNum" sz="quarter" idx="5"/>
          </p:nvPr>
        </p:nvSpPr>
        <p:spPr/>
        <p:txBody>
          <a:bodyPr/>
          <a:lstStyle/>
          <a:p>
            <a:fld id="{B07158C4-A119-4B78-9DE8-A50001BC31DC}" type="slidenum">
              <a:rPr lang="en-AU" smtClean="0"/>
              <a:t>15</a:t>
            </a:fld>
            <a:endParaRPr lang="en-AU"/>
          </a:p>
        </p:txBody>
      </p:sp>
    </p:spTree>
    <p:extLst>
      <p:ext uri="{BB962C8B-B14F-4D97-AF65-F5344CB8AC3E}">
        <p14:creationId xmlns:p14="http://schemas.microsoft.com/office/powerpoint/2010/main" val="1094814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ver-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E172BF-0A3A-CA71-A8F1-A912563D8B5F}"/>
              </a:ext>
            </a:extLst>
          </p:cNvPr>
          <p:cNvSpPr/>
          <p:nvPr userDrawn="1"/>
        </p:nvSpPr>
        <p:spPr>
          <a:xfrm>
            <a:off x="-1" y="5490000"/>
            <a:ext cx="12192001" cy="13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2" y="0"/>
            <a:ext cx="12192001" cy="39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441170"/>
              </a:solidFill>
            </a:endParaRPr>
          </a:p>
        </p:txBody>
      </p:sp>
      <p:sp>
        <p:nvSpPr>
          <p:cNvPr id="2" name="Title 1"/>
          <p:cNvSpPr>
            <a:spLocks noGrp="1"/>
          </p:cNvSpPr>
          <p:nvPr>
            <p:ph type="ctrTitle"/>
          </p:nvPr>
        </p:nvSpPr>
        <p:spPr>
          <a:xfrm>
            <a:off x="360001" y="1403193"/>
            <a:ext cx="8532000" cy="2165912"/>
          </a:xfrm>
          <a:ln>
            <a:noFill/>
          </a:ln>
        </p:spPr>
        <p:txBody>
          <a:bodyPr anchor="t">
            <a:normAutofit/>
          </a:bodyPr>
          <a:lstStyle>
            <a:lvl1pPr algn="l">
              <a:lnSpc>
                <a:spcPct val="90000"/>
              </a:lnSpc>
              <a:defRPr sz="4800">
                <a:solidFill>
                  <a:schemeClr val="accent1"/>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SemiBold"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00 Month 20YY</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96CA18A-9AC7-8C7A-318E-FB6A8FE95A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468768"/>
            <a:ext cx="629907" cy="684782"/>
          </a:xfrm>
          <a:prstGeom prst="rect">
            <a:avLst/>
          </a:prstGeom>
        </p:spPr>
      </p:pic>
      <p:cxnSp>
        <p:nvCxnSpPr>
          <p:cNvPr id="21" name="Straight Connector 20">
            <a:extLst>
              <a:ext uri="{FF2B5EF4-FFF2-40B4-BE49-F238E27FC236}">
                <a16:creationId xmlns:a16="http://schemas.microsoft.com/office/drawing/2014/main" id="{53762438-4CB3-3422-AB24-EFABAA95D2C9}"/>
              </a:ext>
            </a:extLst>
          </p:cNvPr>
          <p:cNvCxnSpPr>
            <a:cxnSpLocks/>
          </p:cNvCxnSpPr>
          <p:nvPr userDrawn="1"/>
        </p:nvCxnSpPr>
        <p:spPr>
          <a:xfrm>
            <a:off x="350400" y="352625"/>
            <a:ext cx="11491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0B3CFE9-B54D-42C4-8601-5E6DA6B64B67}"/>
              </a:ext>
            </a:extLst>
          </p:cNvPr>
          <p:cNvSpPr txBox="1"/>
          <p:nvPr userDrawn="1"/>
        </p:nvSpPr>
        <p:spPr>
          <a:xfrm>
            <a:off x="350400" y="416244"/>
            <a:ext cx="8483962" cy="461665"/>
          </a:xfrm>
          <a:prstGeom prst="rect">
            <a:avLst/>
          </a:prstGeom>
          <a:noFill/>
        </p:spPr>
        <p:txBody>
          <a:bodyPr wrap="square" lIns="0" rtlCol="0">
            <a:spAutoFit/>
          </a:bodyPr>
          <a:lstStyle/>
          <a:p>
            <a:r>
              <a:rPr lang="en-AU" sz="1400" dirty="0">
                <a:solidFill>
                  <a:schemeClr val="accent1"/>
                </a:solidFill>
                <a:latin typeface="Public Sans SemiBold" pitchFamily="2" charset="0"/>
              </a:rPr>
              <a:t>Resources Regulator</a:t>
            </a:r>
          </a:p>
          <a:p>
            <a:r>
              <a:rPr lang="en-AU" sz="1000" dirty="0">
                <a:solidFill>
                  <a:schemeClr val="accent1"/>
                </a:solidFill>
                <a:latin typeface="Public Sans Light" pitchFamily="2" charset="0"/>
              </a:rPr>
              <a:t>Department of Regional NSW</a:t>
            </a:r>
          </a:p>
        </p:txBody>
      </p:sp>
      <p:sp>
        <p:nvSpPr>
          <p:cNvPr id="17" name="Text Placeholder 14">
            <a:extLst>
              <a:ext uri="{FF2B5EF4-FFF2-40B4-BE49-F238E27FC236}">
                <a16:creationId xmlns:a16="http://schemas.microsoft.com/office/drawing/2014/main" id="{1ACA48E1-B9EA-4601-820C-6EAF406C0771}"/>
              </a:ext>
            </a:extLst>
          </p:cNvPr>
          <p:cNvSpPr>
            <a:spLocks noGrp="1"/>
          </p:cNvSpPr>
          <p:nvPr>
            <p:ph type="body" sz="quarter" idx="15" hasCustomPrompt="1"/>
          </p:nvPr>
        </p:nvSpPr>
        <p:spPr>
          <a:xfrm>
            <a:off x="360000" y="6114402"/>
            <a:ext cx="6694400" cy="397211"/>
          </a:xfrm>
        </p:spPr>
        <p:txBody>
          <a:bodyPr anchor="b">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URL</a:t>
            </a:r>
          </a:p>
        </p:txBody>
      </p:sp>
    </p:spTree>
    <p:extLst>
      <p:ext uri="{BB962C8B-B14F-4D97-AF65-F5344CB8AC3E}">
        <p14:creationId xmlns:p14="http://schemas.microsoft.com/office/powerpoint/2010/main" val="311339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Title and Content-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0602755-2188-0761-B6E4-C0D969C684A9}"/>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1A2437E1-7316-597F-4B03-C18E3FE2BAA6}"/>
              </a:ext>
            </a:extLst>
          </p:cNvPr>
          <p:cNvSpPr>
            <a:spLocks noGrp="1"/>
          </p:cNvSpPr>
          <p:nvPr>
            <p:ph type="title"/>
          </p:nvPr>
        </p:nvSpPr>
        <p:spPr>
          <a:xfrm>
            <a:off x="360000" y="1185499"/>
            <a:ext cx="9720000" cy="794492"/>
          </a:xfrm>
        </p:spPr>
        <p:txBody>
          <a:bodyPr/>
          <a:lstStyle>
            <a:lvl1pPr>
              <a:defRPr>
                <a:solidFill>
                  <a:schemeClr val="tx1"/>
                </a:solidFill>
              </a:defRPr>
            </a:lvl1pPr>
          </a:lstStyle>
          <a:p>
            <a:r>
              <a:rPr lang="en-US"/>
              <a:t>Click to edit Master title style</a:t>
            </a:r>
            <a:endParaRPr lang="en-US" dirty="0"/>
          </a:p>
        </p:txBody>
      </p:sp>
      <p:pic>
        <p:nvPicPr>
          <p:cNvPr id="20" name="Picture 19">
            <a:extLst>
              <a:ext uri="{FF2B5EF4-FFF2-40B4-BE49-F238E27FC236}">
                <a16:creationId xmlns:a16="http://schemas.microsoft.com/office/drawing/2014/main" id="{04449F05-CDA1-1C18-6845-73F0C3B023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
        <p:nvSpPr>
          <p:cNvPr id="8" name="Content Placeholder 2">
            <a:extLst>
              <a:ext uri="{FF2B5EF4-FFF2-40B4-BE49-F238E27FC236}">
                <a16:creationId xmlns:a16="http://schemas.microsoft.com/office/drawing/2014/main" id="{55A9DD64-95A5-2485-7B79-A4E544C7D018}"/>
              </a:ext>
            </a:extLst>
          </p:cNvPr>
          <p:cNvSpPr>
            <a:spLocks noGrp="1"/>
          </p:cNvSpPr>
          <p:nvPr>
            <p:ph idx="15"/>
          </p:nvPr>
        </p:nvSpPr>
        <p:spPr>
          <a:xfrm>
            <a:off x="360000" y="2340000"/>
            <a:ext cx="11448000" cy="4033054"/>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a:extLst>
              <a:ext uri="{FF2B5EF4-FFF2-40B4-BE49-F238E27FC236}">
                <a16:creationId xmlns:a16="http://schemas.microsoft.com/office/drawing/2014/main" id="{6EF345E8-B1BE-75B9-4C76-6B289CD5DBAA}"/>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10" name="TextBox 9">
            <a:extLst>
              <a:ext uri="{FF2B5EF4-FFF2-40B4-BE49-F238E27FC236}">
                <a16:creationId xmlns:a16="http://schemas.microsoft.com/office/drawing/2014/main" id="{0E8EF37B-0BB3-4F36-8DAA-3CEBCCB1A747}"/>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tx1"/>
                </a:solidFill>
                <a:latin typeface="Public Sans SemiBold" pitchFamily="2" charset="0"/>
              </a:rPr>
              <a:t>Resources Regulator</a:t>
            </a:r>
          </a:p>
          <a:p>
            <a:r>
              <a:rPr lang="en-AU" sz="1000" dirty="0">
                <a:solidFill>
                  <a:schemeClr val="tx1"/>
                </a:solidFill>
                <a:latin typeface="Public Sans Light" pitchFamily="2" charset="0"/>
              </a:rPr>
              <a:t>Department of Regional NSW</a:t>
            </a:r>
          </a:p>
        </p:txBody>
      </p:sp>
    </p:spTree>
    <p:extLst>
      <p:ext uri="{BB962C8B-B14F-4D97-AF65-F5344CB8AC3E}">
        <p14:creationId xmlns:p14="http://schemas.microsoft.com/office/powerpoint/2010/main" val="1583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itle and 2col Content-1">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000" y="2340001"/>
            <a:ext cx="6612000" cy="4033054"/>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1"/>
            <a:ext cx="4680000" cy="4033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itle 1">
            <a:extLst>
              <a:ext uri="{FF2B5EF4-FFF2-40B4-BE49-F238E27FC236}">
                <a16:creationId xmlns:a16="http://schemas.microsoft.com/office/drawing/2014/main" id="{534DE6CE-5061-73B2-1D3F-BE6E6971EC4D}"/>
              </a:ext>
            </a:extLst>
          </p:cNvPr>
          <p:cNvSpPr>
            <a:spLocks noGrp="1"/>
          </p:cNvSpPr>
          <p:nvPr>
            <p:ph type="title"/>
          </p:nvPr>
        </p:nvSpPr>
        <p:spPr>
          <a:xfrm>
            <a:off x="360000" y="1185499"/>
            <a:ext cx="9720000" cy="794492"/>
          </a:xfrm>
        </p:spPr>
        <p:txBody>
          <a:bodyPr/>
          <a:lstStyle>
            <a:lvl1pPr>
              <a:defRPr>
                <a:solidFill>
                  <a:schemeClr val="tx1"/>
                </a:solidFill>
              </a:defRPr>
            </a:lvl1pPr>
          </a:lstStyle>
          <a:p>
            <a:r>
              <a:rPr lang="en-US"/>
              <a:t>Click to edit Master title style</a:t>
            </a:r>
            <a:endParaRPr lang="en-US" dirty="0"/>
          </a:p>
        </p:txBody>
      </p:sp>
      <p:sp>
        <p:nvSpPr>
          <p:cNvPr id="10" name="Slide Number Placeholder 4">
            <a:extLst>
              <a:ext uri="{FF2B5EF4-FFF2-40B4-BE49-F238E27FC236}">
                <a16:creationId xmlns:a16="http://schemas.microsoft.com/office/drawing/2014/main" id="{9C8EE212-54AE-62C2-A022-B33F1C81A64E}"/>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11" name="TextBox 10">
            <a:extLst>
              <a:ext uri="{FF2B5EF4-FFF2-40B4-BE49-F238E27FC236}">
                <a16:creationId xmlns:a16="http://schemas.microsoft.com/office/drawing/2014/main" id="{9097FAF6-D32A-4DDE-8E71-EC3D94A052CB}"/>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tx1"/>
                </a:solidFill>
                <a:latin typeface="Public Sans SemiBold" pitchFamily="2" charset="0"/>
              </a:rPr>
              <a:t>Resources Regulator</a:t>
            </a:r>
          </a:p>
          <a:p>
            <a:r>
              <a:rPr lang="en-AU" sz="1000" dirty="0">
                <a:solidFill>
                  <a:schemeClr val="tx1"/>
                </a:solidFill>
                <a:latin typeface="Public Sans Light" pitchFamily="2" charset="0"/>
              </a:rPr>
              <a:t>Department of Regional NSW</a:t>
            </a:r>
          </a:p>
        </p:txBody>
      </p:sp>
      <p:pic>
        <p:nvPicPr>
          <p:cNvPr id="12" name="Picture 11">
            <a:extLst>
              <a:ext uri="{FF2B5EF4-FFF2-40B4-BE49-F238E27FC236}">
                <a16:creationId xmlns:a16="http://schemas.microsoft.com/office/drawing/2014/main" id="{F29D35BB-C829-4E57-8B08-535B1B6C85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itle and 2col Content-2">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4E2F0709-31C8-83E9-0DF5-5010B98A2614}"/>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D89384C0-CCA1-616F-E751-2525CE1E518C}"/>
              </a:ext>
            </a:extLst>
          </p:cNvPr>
          <p:cNvSpPr>
            <a:spLocks noGrp="1"/>
          </p:cNvSpPr>
          <p:nvPr>
            <p:ph type="title"/>
          </p:nvPr>
        </p:nvSpPr>
        <p:spPr>
          <a:xfrm>
            <a:off x="360000" y="1185499"/>
            <a:ext cx="9720000" cy="794492"/>
          </a:xfrm>
        </p:spPr>
        <p:txBody>
          <a:bodyPr/>
          <a:lstStyle>
            <a:lvl1pPr>
              <a:defRPr>
                <a:solidFill>
                  <a:schemeClr val="tx1"/>
                </a:solidFill>
              </a:defRPr>
            </a:lvl1pPr>
          </a:lstStyle>
          <a:p>
            <a:r>
              <a:rPr lang="en-US"/>
              <a:t>Click to edit Master title style</a:t>
            </a:r>
            <a:endParaRPr lang="en-US" dirty="0"/>
          </a:p>
        </p:txBody>
      </p:sp>
      <p:sp>
        <p:nvSpPr>
          <p:cNvPr id="23" name="Content Placeholder 2">
            <a:extLst>
              <a:ext uri="{FF2B5EF4-FFF2-40B4-BE49-F238E27FC236}">
                <a16:creationId xmlns:a16="http://schemas.microsoft.com/office/drawing/2014/main" id="{4AD5D60E-B60B-B93E-F3CE-110547B5FD75}"/>
              </a:ext>
            </a:extLst>
          </p:cNvPr>
          <p:cNvSpPr>
            <a:spLocks noGrp="1"/>
          </p:cNvSpPr>
          <p:nvPr>
            <p:ph sz="half" idx="1"/>
          </p:nvPr>
        </p:nvSpPr>
        <p:spPr>
          <a:xfrm>
            <a:off x="360000" y="2340010"/>
            <a:ext cx="5616000" cy="40330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
            <a:extLst>
              <a:ext uri="{FF2B5EF4-FFF2-40B4-BE49-F238E27FC236}">
                <a16:creationId xmlns:a16="http://schemas.microsoft.com/office/drawing/2014/main" id="{2FE683F3-CB3A-3E4F-D085-BA83A5CA3AD0}"/>
              </a:ext>
            </a:extLst>
          </p:cNvPr>
          <p:cNvSpPr>
            <a:spLocks noGrp="1"/>
          </p:cNvSpPr>
          <p:nvPr>
            <p:ph sz="half" idx="2"/>
          </p:nvPr>
        </p:nvSpPr>
        <p:spPr>
          <a:xfrm>
            <a:off x="6216000" y="2340010"/>
            <a:ext cx="5616000" cy="40330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a:extLst>
              <a:ext uri="{FF2B5EF4-FFF2-40B4-BE49-F238E27FC236}">
                <a16:creationId xmlns:a16="http://schemas.microsoft.com/office/drawing/2014/main" id="{E39AD647-200D-76A5-6D39-1D78C70760BA}"/>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10" name="TextBox 9">
            <a:extLst>
              <a:ext uri="{FF2B5EF4-FFF2-40B4-BE49-F238E27FC236}">
                <a16:creationId xmlns:a16="http://schemas.microsoft.com/office/drawing/2014/main" id="{DA4E0A83-6FD1-48F7-A4A0-6B59D99889FF}"/>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tx1"/>
                </a:solidFill>
                <a:latin typeface="Public Sans SemiBold" pitchFamily="2" charset="0"/>
              </a:rPr>
              <a:t>Resources Regulator</a:t>
            </a:r>
          </a:p>
          <a:p>
            <a:r>
              <a:rPr lang="en-AU" sz="1000" dirty="0">
                <a:solidFill>
                  <a:schemeClr val="tx1"/>
                </a:solidFill>
                <a:latin typeface="Public Sans Light" pitchFamily="2" charset="0"/>
              </a:rPr>
              <a:t>Department of Regional NSW</a:t>
            </a:r>
          </a:p>
        </p:txBody>
      </p:sp>
      <p:pic>
        <p:nvPicPr>
          <p:cNvPr id="11" name="Picture 10">
            <a:extLst>
              <a:ext uri="{FF2B5EF4-FFF2-40B4-BE49-F238E27FC236}">
                <a16:creationId xmlns:a16="http://schemas.microsoft.com/office/drawing/2014/main" id="{C432C431-C4CF-457A-97A1-DFEA8143D8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3016379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Image, pullout text and caption-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Lst>
          </p:cNvPr>
          <p:cNvCxnSpPr>
            <a:cxnSpLocks/>
          </p:cNvCxnSpPr>
          <p:nvPr userDrawn="1"/>
        </p:nvCxnSpPr>
        <p:spPr>
          <a:xfrm>
            <a:off x="5220000" y="1800000"/>
            <a:ext cx="0" cy="4896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lvl1pPr>
              <a:defRPr>
                <a:solidFill>
                  <a:schemeClr val="accent1"/>
                </a:solidFill>
              </a:defRPr>
            </a:lvl1pPr>
          </a:lstStyle>
          <a:p>
            <a:r>
              <a:rPr lang="en-US"/>
              <a:t>Click icon to add picture</a:t>
            </a:r>
            <a:endParaRPr lang="en-AU" dirty="0"/>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3509593"/>
          </a:xfrm>
        </p:spPr>
        <p:txBody>
          <a:bodyPr>
            <a:normAutofit/>
          </a:bodyPr>
          <a:lstStyle>
            <a:lvl1pPr>
              <a:defRPr sz="3600">
                <a:solidFill>
                  <a:schemeClr val="accent1"/>
                </a:solidFill>
                <a:latin typeface="+mn-lt"/>
              </a:defRPr>
            </a:lvl1pPr>
            <a:lvl2pPr>
              <a:defRPr sz="1800">
                <a:solidFill>
                  <a:schemeClr val="accent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6286425"/>
            <a:ext cx="3567113" cy="409575"/>
          </a:xfrm>
        </p:spPr>
        <p:txBody>
          <a:bodyPr anchor="b">
            <a:normAutofit/>
          </a:bodyPr>
          <a:lstStyle>
            <a:lvl1pPr>
              <a:defRPr sz="1200">
                <a:solidFill>
                  <a:schemeClr val="accent1"/>
                </a:solidFill>
                <a:latin typeface="+mn-lt"/>
              </a:defRPr>
            </a:lvl1pPr>
          </a:lstStyle>
          <a:p>
            <a:pPr lvl="0"/>
            <a:r>
              <a:rPr lang="en-US" dirty="0"/>
              <a:t>Image caption</a:t>
            </a:r>
            <a:endParaRPr lang="en-AU" dirty="0"/>
          </a:p>
        </p:txBody>
      </p:sp>
      <p:sp>
        <p:nvSpPr>
          <p:cNvPr id="10" name="Slide Number Placeholder 4">
            <a:extLst>
              <a:ext uri="{FF2B5EF4-FFF2-40B4-BE49-F238E27FC236}">
                <a16:creationId xmlns:a16="http://schemas.microsoft.com/office/drawing/2014/main" id="{E9F3083C-1009-8E2D-F737-9B461FDC4CD8}"/>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pic>
        <p:nvPicPr>
          <p:cNvPr id="12" name="Picture 11">
            <a:extLst>
              <a:ext uri="{FF2B5EF4-FFF2-40B4-BE49-F238E27FC236}">
                <a16:creationId xmlns:a16="http://schemas.microsoft.com/office/drawing/2014/main" id="{1B143C82-6DEA-49EB-9BDC-3EBC0EE1AF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2384464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Image, pullout text and caption-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12191999" cy="6858000"/>
          </a:xfrm>
        </p:spPr>
        <p:txBody>
          <a:bodyPr/>
          <a:lstStyle/>
          <a:p>
            <a:r>
              <a:rPr lang="en-US" dirty="0"/>
              <a:t>Click icon to add picture</a:t>
            </a:r>
            <a:endParaRPr lang="en-AU" dirty="0"/>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360001" y="1800225"/>
            <a:ext cx="4857090" cy="3509593"/>
          </a:xfrm>
        </p:spPr>
        <p:txBody>
          <a:bodyPr>
            <a:normAutofit/>
          </a:bodyPr>
          <a:lstStyle>
            <a:lvl1pPr>
              <a:defRPr sz="3600">
                <a:solidFill>
                  <a:schemeClr val="bg1"/>
                </a:solidFill>
                <a:latin typeface="+mn-lt"/>
              </a:defRPr>
            </a:lvl1pPr>
            <a:lvl2pPr>
              <a:defRPr sz="1800">
                <a:solidFill>
                  <a:schemeClr val="bg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Click to edit Master text styles</a:t>
            </a:r>
          </a:p>
          <a:p>
            <a:pPr lvl="1"/>
            <a:r>
              <a:rPr lang="en-US" dirty="0"/>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360000" y="6286425"/>
            <a:ext cx="3567113" cy="409575"/>
          </a:xfrm>
        </p:spPr>
        <p:txBody>
          <a:bodyPr anchor="b">
            <a:normAutofit/>
          </a:bodyPr>
          <a:lstStyle>
            <a:lvl1pPr>
              <a:defRPr sz="1200">
                <a:solidFill>
                  <a:schemeClr val="bg1"/>
                </a:solidFill>
                <a:latin typeface="+mn-lt"/>
              </a:defRPr>
            </a:lvl1pPr>
          </a:lstStyle>
          <a:p>
            <a:pPr lvl="0"/>
            <a:r>
              <a:rPr lang="en-US" dirty="0"/>
              <a:t>Image caption</a:t>
            </a:r>
            <a:endParaRPr lang="en-AU" dirty="0"/>
          </a:p>
        </p:txBody>
      </p:sp>
      <p:pic>
        <p:nvPicPr>
          <p:cNvPr id="14" name="Picture 13">
            <a:extLst>
              <a:ext uri="{FF2B5EF4-FFF2-40B4-BE49-F238E27FC236}">
                <a16:creationId xmlns:a16="http://schemas.microsoft.com/office/drawing/2014/main" id="{B9384227-CF67-BBA7-EA0B-143D4DA2C0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
        <p:nvSpPr>
          <p:cNvPr id="8" name="TextBox 7">
            <a:extLst>
              <a:ext uri="{FF2B5EF4-FFF2-40B4-BE49-F238E27FC236}">
                <a16:creationId xmlns:a16="http://schemas.microsoft.com/office/drawing/2014/main" id="{38AAF2AA-ADFE-421A-BD2E-3587014B91C1}"/>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bg1"/>
                </a:solidFill>
                <a:latin typeface="Public Sans SemiBold" pitchFamily="2" charset="0"/>
              </a:rPr>
              <a:t>Resources Regulator</a:t>
            </a:r>
          </a:p>
          <a:p>
            <a:r>
              <a:rPr lang="en-AU" sz="1000" dirty="0">
                <a:solidFill>
                  <a:schemeClr val="bg1"/>
                </a:solidFill>
                <a:latin typeface="Public Sans Light" pitchFamily="2" charset="0"/>
              </a:rPr>
              <a:t>Department of Regional NSW</a:t>
            </a:r>
          </a:p>
        </p:txBody>
      </p:sp>
    </p:spTree>
    <p:extLst>
      <p:ext uri="{BB962C8B-B14F-4D97-AF65-F5344CB8AC3E}">
        <p14:creationId xmlns:p14="http://schemas.microsoft.com/office/powerpoint/2010/main" val="889342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Subheading, 2col and image-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3"/>
          <p:cNvSpPr>
            <a:spLocks noGrp="1"/>
          </p:cNvSpPr>
          <p:nvPr>
            <p:ph sz="half" idx="2"/>
          </p:nvPr>
        </p:nvSpPr>
        <p:spPr>
          <a:xfrm>
            <a:off x="8136000" y="2339999"/>
            <a:ext cx="3672000" cy="4049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39999"/>
            <a:ext cx="7560000" cy="620007"/>
          </a:xfrm>
        </p:spPr>
        <p:txBody>
          <a:bodyPr/>
          <a:lstStyle>
            <a:lvl1pPr>
              <a:defRPr/>
            </a:lvl1pPr>
          </a:lstStyle>
          <a:p>
            <a:pPr lvl="0"/>
            <a:r>
              <a:rPr lang="en-US" dirty="0"/>
              <a:t>Subheading</a:t>
            </a:r>
            <a:endParaRPr lang="en-AU" dirty="0"/>
          </a:p>
        </p:txBody>
      </p:sp>
      <p:sp>
        <p:nvSpPr>
          <p:cNvPr id="24" name="Title 1">
            <a:extLst>
              <a:ext uri="{FF2B5EF4-FFF2-40B4-BE49-F238E27FC236}">
                <a16:creationId xmlns:a16="http://schemas.microsoft.com/office/drawing/2014/main" id="{700CCEDD-70B7-912E-35D9-8572FB8D660B}"/>
              </a:ext>
            </a:extLst>
          </p:cNvPr>
          <p:cNvSpPr>
            <a:spLocks noGrp="1"/>
          </p:cNvSpPr>
          <p:nvPr>
            <p:ph type="title"/>
          </p:nvPr>
        </p:nvSpPr>
        <p:spPr>
          <a:xfrm>
            <a:off x="360000" y="1185499"/>
            <a:ext cx="9720000" cy="794492"/>
          </a:xfrm>
        </p:spPr>
        <p:txBody>
          <a:bodyPr/>
          <a:lstStyle>
            <a:lvl1pPr>
              <a:defRPr>
                <a:solidFill>
                  <a:schemeClr val="tx1"/>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B31F625D-E238-533D-3755-6040A784FF7E}"/>
              </a:ext>
            </a:extLst>
          </p:cNvPr>
          <p:cNvSpPr>
            <a:spLocks noGrp="1"/>
          </p:cNvSpPr>
          <p:nvPr>
            <p:ph type="body" sz="quarter" idx="13"/>
          </p:nvPr>
        </p:nvSpPr>
        <p:spPr>
          <a:xfrm>
            <a:off x="360363" y="3140003"/>
            <a:ext cx="7560000" cy="3249215"/>
          </a:xfrm>
        </p:spPr>
        <p:txBody>
          <a:bodyPr numCol="2" spcCol="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Slide Number Placeholder 4">
            <a:extLst>
              <a:ext uri="{FF2B5EF4-FFF2-40B4-BE49-F238E27FC236}">
                <a16:creationId xmlns:a16="http://schemas.microsoft.com/office/drawing/2014/main" id="{ABD3E25B-8FDC-FBD5-8554-4D84E382FB58}"/>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15" name="TextBox 14">
            <a:extLst>
              <a:ext uri="{FF2B5EF4-FFF2-40B4-BE49-F238E27FC236}">
                <a16:creationId xmlns:a16="http://schemas.microsoft.com/office/drawing/2014/main" id="{5A176CC2-8DB4-42A0-A7D4-D7D858116FFF}"/>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tx1"/>
                </a:solidFill>
                <a:latin typeface="Public Sans SemiBold" pitchFamily="2" charset="0"/>
              </a:rPr>
              <a:t>Resources Regulator</a:t>
            </a:r>
          </a:p>
          <a:p>
            <a:r>
              <a:rPr lang="en-AU" sz="1000" dirty="0">
                <a:solidFill>
                  <a:schemeClr val="tx1"/>
                </a:solidFill>
                <a:latin typeface="Public Sans Light" pitchFamily="2" charset="0"/>
              </a:rPr>
              <a:t>Department of Regional NSW</a:t>
            </a:r>
          </a:p>
        </p:txBody>
      </p:sp>
      <p:pic>
        <p:nvPicPr>
          <p:cNvPr id="16" name="Picture 15">
            <a:extLst>
              <a:ext uri="{FF2B5EF4-FFF2-40B4-BE49-F238E27FC236}">
                <a16:creationId xmlns:a16="http://schemas.microsoft.com/office/drawing/2014/main" id="{9E8A03EC-9F0E-4902-A911-224BEF4534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Image with caption-2">
    <p:spTree>
      <p:nvGrpSpPr>
        <p:cNvPr id="1" name=""/>
        <p:cNvGrpSpPr/>
        <p:nvPr/>
      </p:nvGrpSpPr>
      <p:grpSpPr>
        <a:xfrm>
          <a:off x="0" y="0"/>
          <a:ext cx="0" cy="0"/>
          <a:chOff x="0" y="0"/>
          <a:chExt cx="0" cy="0"/>
        </a:xfrm>
      </p:grpSpPr>
      <p:sp>
        <p:nvSpPr>
          <p:cNvPr id="2" name="Title 1"/>
          <p:cNvSpPr>
            <a:spLocks noGrp="1"/>
          </p:cNvSpPr>
          <p:nvPr>
            <p:ph type="title"/>
          </p:nvPr>
        </p:nvSpPr>
        <p:spPr>
          <a:xfrm>
            <a:off x="360000" y="1023498"/>
            <a:ext cx="9720000" cy="504415"/>
          </a:xfrm>
        </p:spPr>
        <p:txBody>
          <a:bodyPr>
            <a:normAutofit/>
          </a:bodyPr>
          <a:lstStyle>
            <a:lvl1pPr>
              <a:defRPr sz="2000"/>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735062"/>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930263"/>
            <a:ext cx="5639998" cy="3203170"/>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907862"/>
            <a:ext cx="2744268" cy="900000"/>
          </a:xfrm>
        </p:spPr>
        <p:txBody>
          <a:bodyPr>
            <a:normAutofit/>
          </a:bodyPr>
          <a:lstStyle>
            <a:lvl1pPr>
              <a:defRPr sz="1000">
                <a:latin typeface="+mn-lt"/>
              </a:defRPr>
            </a:lvl1pPr>
          </a:lstStyle>
          <a:p>
            <a:pPr lvl="0"/>
            <a:r>
              <a:rPr lang="en-US" dirty="0"/>
              <a:t>Caption</a:t>
            </a:r>
            <a:endParaRPr lang="en-AU" dirty="0"/>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340582"/>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738038"/>
            <a:ext cx="5976000" cy="4602544"/>
          </a:xfrm>
        </p:spPr>
        <p:txBody>
          <a:bodyPr/>
          <a:lstStyle/>
          <a:p>
            <a:r>
              <a:rPr lang="en-US"/>
              <a:t>Click icon to add picture</a:t>
            </a:r>
            <a:endParaRPr lang="en-AU" dirty="0"/>
          </a:p>
        </p:txBody>
      </p:sp>
      <p:sp>
        <p:nvSpPr>
          <p:cNvPr id="12" name="Slide Number Placeholder 4">
            <a:extLst>
              <a:ext uri="{FF2B5EF4-FFF2-40B4-BE49-F238E27FC236}">
                <a16:creationId xmlns:a16="http://schemas.microsoft.com/office/drawing/2014/main" id="{9DD75AEC-C276-DB1A-A09B-4107E149DA2B}"/>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14" name="TextBox 13">
            <a:extLst>
              <a:ext uri="{FF2B5EF4-FFF2-40B4-BE49-F238E27FC236}">
                <a16:creationId xmlns:a16="http://schemas.microsoft.com/office/drawing/2014/main" id="{4A688B64-6B12-4D95-85B6-836A20BCA33A}"/>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tx1"/>
                </a:solidFill>
                <a:latin typeface="Public Sans SemiBold" pitchFamily="2" charset="0"/>
              </a:rPr>
              <a:t>Resources Regulator</a:t>
            </a:r>
          </a:p>
          <a:p>
            <a:r>
              <a:rPr lang="en-AU" sz="1000" dirty="0">
                <a:solidFill>
                  <a:schemeClr val="tx1"/>
                </a:solidFill>
                <a:latin typeface="Public Sans Light" pitchFamily="2" charset="0"/>
              </a:rPr>
              <a:t>Department of Regional NSW</a:t>
            </a:r>
          </a:p>
        </p:txBody>
      </p:sp>
      <p:pic>
        <p:nvPicPr>
          <p:cNvPr id="16" name="Picture 15">
            <a:extLst>
              <a:ext uri="{FF2B5EF4-FFF2-40B4-BE49-F238E27FC236}">
                <a16:creationId xmlns:a16="http://schemas.microsoft.com/office/drawing/2014/main" id="{CF6E3FD9-005B-405F-91E3-1D0006F83F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422509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Infographics-1">
    <p:spTree>
      <p:nvGrpSpPr>
        <p:cNvPr id="1" name=""/>
        <p:cNvGrpSpPr/>
        <p:nvPr/>
      </p:nvGrpSpPr>
      <p:grpSpPr>
        <a:xfrm>
          <a:off x="0" y="0"/>
          <a:ext cx="0" cy="0"/>
          <a:chOff x="0" y="0"/>
          <a:chExt cx="0" cy="0"/>
        </a:xfrm>
      </p:grpSpPr>
      <p:sp>
        <p:nvSpPr>
          <p:cNvPr id="2" name="Title 1"/>
          <p:cNvSpPr>
            <a:spLocks noGrp="1"/>
          </p:cNvSpPr>
          <p:nvPr>
            <p:ph type="title"/>
          </p:nvPr>
        </p:nvSpPr>
        <p:spPr>
          <a:xfrm>
            <a:off x="360000" y="1023498"/>
            <a:ext cx="9720000" cy="504415"/>
          </a:xfrm>
        </p:spPr>
        <p:txBody>
          <a:bodyPr>
            <a:normAutofit/>
          </a:bodyPr>
          <a:lstStyle>
            <a:lvl1pPr>
              <a:defRPr sz="2000">
                <a:solidFill>
                  <a:schemeClr val="accent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360000" y="2160000"/>
            <a:ext cx="263998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000" y="3355201"/>
            <a:ext cx="2639984" cy="2989232"/>
          </a:xfrm>
        </p:spPr>
        <p:txBody>
          <a:bodyPr numCol="1"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360000" y="2332800"/>
            <a:ext cx="2639984" cy="900000"/>
          </a:xfrm>
        </p:spPr>
        <p:txBody>
          <a:bodyPr/>
          <a:lstStyle>
            <a:lvl1pPr>
              <a:defRPr>
                <a:solidFill>
                  <a:schemeClr val="accent1"/>
                </a:solidFill>
              </a:defRPr>
            </a:lvl1pPr>
          </a:lstStyle>
          <a:p>
            <a:r>
              <a:rPr lang="en-US"/>
              <a:t>Click icon to add picture</a:t>
            </a:r>
            <a:endParaRPr lang="en-AU" dirty="0"/>
          </a:p>
        </p:txBody>
      </p:sp>
      <p:sp>
        <p:nvSpPr>
          <p:cNvPr id="18" name="Text Placeholder 10">
            <a:extLst>
              <a:ext uri="{FF2B5EF4-FFF2-40B4-BE49-F238E27FC236}">
                <a16:creationId xmlns:a16="http://schemas.microsoft.com/office/drawing/2014/main" id="{6CA3D198-D367-1724-8C0D-5619E219D8C6}"/>
              </a:ext>
            </a:extLst>
          </p:cNvPr>
          <p:cNvSpPr>
            <a:spLocks noGrp="1"/>
          </p:cNvSpPr>
          <p:nvPr>
            <p:ph type="body" sz="quarter" idx="17"/>
          </p:nvPr>
        </p:nvSpPr>
        <p:spPr>
          <a:xfrm>
            <a:off x="3310404" y="3355201"/>
            <a:ext cx="2639983" cy="2989232"/>
          </a:xfrm>
        </p:spPr>
        <p:txBody>
          <a:bodyPr numCol="1"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Picture Placeholder 4">
            <a:extLst>
              <a:ext uri="{FF2B5EF4-FFF2-40B4-BE49-F238E27FC236}">
                <a16:creationId xmlns:a16="http://schemas.microsoft.com/office/drawing/2014/main" id="{5AB329C5-E211-EED8-9C42-D41543BA4A99}"/>
              </a:ext>
            </a:extLst>
          </p:cNvPr>
          <p:cNvSpPr>
            <a:spLocks noGrp="1"/>
          </p:cNvSpPr>
          <p:nvPr>
            <p:ph type="pic" sz="quarter" idx="18"/>
          </p:nvPr>
        </p:nvSpPr>
        <p:spPr>
          <a:xfrm>
            <a:off x="3310404" y="2332800"/>
            <a:ext cx="2639983" cy="900000"/>
          </a:xfrm>
        </p:spPr>
        <p:txBody>
          <a:bodyPr/>
          <a:lstStyle>
            <a:lvl1pPr>
              <a:defRPr>
                <a:solidFill>
                  <a:schemeClr val="accent1"/>
                </a:solidFill>
              </a:defRPr>
            </a:lvl1pPr>
          </a:lstStyle>
          <a:p>
            <a:r>
              <a:rPr lang="en-US"/>
              <a:t>Click icon to add picture</a:t>
            </a:r>
            <a:endParaRPr lang="en-AU" dirty="0"/>
          </a:p>
        </p:txBody>
      </p:sp>
      <p:sp>
        <p:nvSpPr>
          <p:cNvPr id="25" name="Text Placeholder 10">
            <a:extLst>
              <a:ext uri="{FF2B5EF4-FFF2-40B4-BE49-F238E27FC236}">
                <a16:creationId xmlns:a16="http://schemas.microsoft.com/office/drawing/2014/main" id="{1009DD9A-7A51-30D1-0D62-0E6A34E568C7}"/>
              </a:ext>
            </a:extLst>
          </p:cNvPr>
          <p:cNvSpPr>
            <a:spLocks noGrp="1"/>
          </p:cNvSpPr>
          <p:nvPr>
            <p:ph type="body" sz="quarter" idx="19"/>
          </p:nvPr>
        </p:nvSpPr>
        <p:spPr>
          <a:xfrm>
            <a:off x="6260807" y="3355201"/>
            <a:ext cx="2639983" cy="2989232"/>
          </a:xfrm>
        </p:spPr>
        <p:txBody>
          <a:bodyPr numCol="1"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6" name="Picture Placeholder 4">
            <a:extLst>
              <a:ext uri="{FF2B5EF4-FFF2-40B4-BE49-F238E27FC236}">
                <a16:creationId xmlns:a16="http://schemas.microsoft.com/office/drawing/2014/main" id="{5DD8B38A-FDE7-79E2-A00C-39B9BBCBA381}"/>
              </a:ext>
            </a:extLst>
          </p:cNvPr>
          <p:cNvSpPr>
            <a:spLocks noGrp="1"/>
          </p:cNvSpPr>
          <p:nvPr>
            <p:ph type="pic" sz="quarter" idx="20"/>
          </p:nvPr>
        </p:nvSpPr>
        <p:spPr>
          <a:xfrm>
            <a:off x="6260807" y="2332800"/>
            <a:ext cx="2639983" cy="900000"/>
          </a:xfrm>
        </p:spPr>
        <p:txBody>
          <a:bodyPr/>
          <a:lstStyle>
            <a:lvl1pPr>
              <a:defRPr>
                <a:solidFill>
                  <a:schemeClr val="accent1"/>
                </a:solidFill>
              </a:defRPr>
            </a:lvl1pPr>
          </a:lstStyle>
          <a:p>
            <a:r>
              <a:rPr lang="en-US"/>
              <a:t>Click icon to add picture</a:t>
            </a:r>
            <a:endParaRPr lang="en-AU" dirty="0"/>
          </a:p>
        </p:txBody>
      </p:sp>
      <p:sp>
        <p:nvSpPr>
          <p:cNvPr id="27" name="Text Placeholder 10">
            <a:extLst>
              <a:ext uri="{FF2B5EF4-FFF2-40B4-BE49-F238E27FC236}">
                <a16:creationId xmlns:a16="http://schemas.microsoft.com/office/drawing/2014/main" id="{B0C0C868-9C61-9B83-73DA-3A15C71CC0B4}"/>
              </a:ext>
            </a:extLst>
          </p:cNvPr>
          <p:cNvSpPr>
            <a:spLocks noGrp="1"/>
          </p:cNvSpPr>
          <p:nvPr>
            <p:ph type="body" sz="quarter" idx="21"/>
          </p:nvPr>
        </p:nvSpPr>
        <p:spPr>
          <a:xfrm>
            <a:off x="9211210" y="3355201"/>
            <a:ext cx="2639990" cy="2989232"/>
          </a:xfrm>
        </p:spPr>
        <p:txBody>
          <a:bodyPr numCol="1"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8" name="Picture Placeholder 4">
            <a:extLst>
              <a:ext uri="{FF2B5EF4-FFF2-40B4-BE49-F238E27FC236}">
                <a16:creationId xmlns:a16="http://schemas.microsoft.com/office/drawing/2014/main" id="{B2DBED42-F742-ADAE-2B1A-A50A11762F8C}"/>
              </a:ext>
            </a:extLst>
          </p:cNvPr>
          <p:cNvSpPr>
            <a:spLocks noGrp="1"/>
          </p:cNvSpPr>
          <p:nvPr>
            <p:ph type="pic" sz="quarter" idx="22"/>
          </p:nvPr>
        </p:nvSpPr>
        <p:spPr>
          <a:xfrm>
            <a:off x="9211210" y="2332800"/>
            <a:ext cx="2639990" cy="900000"/>
          </a:xfrm>
        </p:spPr>
        <p:txBody>
          <a:bodyPr/>
          <a:lstStyle>
            <a:lvl1pPr>
              <a:defRPr>
                <a:solidFill>
                  <a:schemeClr val="accent1"/>
                </a:solidFill>
              </a:defRPr>
            </a:lvl1pPr>
          </a:lstStyle>
          <a:p>
            <a:r>
              <a:rPr lang="en-US"/>
              <a:t>Click icon to add picture</a:t>
            </a:r>
            <a:endParaRPr lang="en-AU" dirty="0"/>
          </a:p>
        </p:txBody>
      </p:sp>
      <p:cxnSp>
        <p:nvCxnSpPr>
          <p:cNvPr id="29" name="Straight Connector 28">
            <a:extLst>
              <a:ext uri="{FF2B5EF4-FFF2-40B4-BE49-F238E27FC236}">
                <a16:creationId xmlns:a16="http://schemas.microsoft.com/office/drawing/2014/main" id="{EAB228EF-DA8E-76B3-C034-63EC7362E6A7}"/>
              </a:ext>
            </a:extLst>
          </p:cNvPr>
          <p:cNvCxnSpPr>
            <a:cxnSpLocks/>
          </p:cNvCxnSpPr>
          <p:nvPr userDrawn="1"/>
        </p:nvCxnSpPr>
        <p:spPr>
          <a:xfrm>
            <a:off x="3310405" y="2160000"/>
            <a:ext cx="263998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F7AA6A-6C18-C099-1506-962138CE042D}"/>
              </a:ext>
            </a:extLst>
          </p:cNvPr>
          <p:cNvCxnSpPr>
            <a:cxnSpLocks/>
          </p:cNvCxnSpPr>
          <p:nvPr userDrawn="1"/>
        </p:nvCxnSpPr>
        <p:spPr>
          <a:xfrm>
            <a:off x="6260810" y="2160000"/>
            <a:ext cx="263998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0F25C4C-77EA-D369-9C35-D1C91B5BA717}"/>
              </a:ext>
            </a:extLst>
          </p:cNvPr>
          <p:cNvCxnSpPr>
            <a:cxnSpLocks/>
          </p:cNvCxnSpPr>
          <p:nvPr userDrawn="1"/>
        </p:nvCxnSpPr>
        <p:spPr>
          <a:xfrm>
            <a:off x="9211216" y="2160000"/>
            <a:ext cx="263998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lide Number Placeholder 4">
            <a:extLst>
              <a:ext uri="{FF2B5EF4-FFF2-40B4-BE49-F238E27FC236}">
                <a16:creationId xmlns:a16="http://schemas.microsoft.com/office/drawing/2014/main" id="{C93485ED-8DA9-FDCC-EB38-56BE72EC04D4}"/>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23" name="TextBox 22">
            <a:extLst>
              <a:ext uri="{FF2B5EF4-FFF2-40B4-BE49-F238E27FC236}">
                <a16:creationId xmlns:a16="http://schemas.microsoft.com/office/drawing/2014/main" id="{0CC068B4-8BD8-4767-8506-27CA3D655A21}"/>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accent1"/>
                </a:solidFill>
                <a:latin typeface="Public Sans SemiBold" pitchFamily="2" charset="0"/>
              </a:rPr>
              <a:t>Resources Regulator</a:t>
            </a:r>
          </a:p>
          <a:p>
            <a:r>
              <a:rPr lang="en-AU" sz="1000" dirty="0">
                <a:solidFill>
                  <a:schemeClr val="accent1"/>
                </a:solidFill>
                <a:latin typeface="Public Sans Light" pitchFamily="2" charset="0"/>
              </a:rPr>
              <a:t>Department of Regional NSW</a:t>
            </a:r>
          </a:p>
        </p:txBody>
      </p:sp>
      <p:pic>
        <p:nvPicPr>
          <p:cNvPr id="20" name="Picture 19">
            <a:extLst>
              <a:ext uri="{FF2B5EF4-FFF2-40B4-BE49-F238E27FC236}">
                <a16:creationId xmlns:a16="http://schemas.microsoft.com/office/drawing/2014/main" id="{B46F52BF-B297-4FB6-9018-759CA97A22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4132885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1023499"/>
            <a:ext cx="2520000" cy="1009652"/>
          </a:xfrm>
        </p:spPr>
        <p:txBody>
          <a:bodyPr>
            <a:normAutofit/>
          </a:bodyPr>
          <a:lstStyle>
            <a:lvl1pPr>
              <a:defRPr sz="1600">
                <a:latin typeface="Public Sans SemiBold" pitchFamily="2" charset="0"/>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1023500"/>
            <a:ext cx="7560000" cy="5359716"/>
          </a:xfrm>
        </p:spPr>
        <p:txBody>
          <a:bodyPr numCol="1" spcCol="180000"/>
          <a:lstStyle>
            <a:lvl1pPr>
              <a:defRPr sz="3600"/>
            </a:lvl1pPr>
            <a:lvl2pPr>
              <a:defRPr sz="1800">
                <a:latin typeface="+mn-lt"/>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1023499"/>
            <a:ext cx="0" cy="53597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4">
            <a:extLst>
              <a:ext uri="{FF2B5EF4-FFF2-40B4-BE49-F238E27FC236}">
                <a16:creationId xmlns:a16="http://schemas.microsoft.com/office/drawing/2014/main" id="{DE4EEEF2-F72A-C171-63B0-D73D7779F107}"/>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9" name="TextBox 8">
            <a:extLst>
              <a:ext uri="{FF2B5EF4-FFF2-40B4-BE49-F238E27FC236}">
                <a16:creationId xmlns:a16="http://schemas.microsoft.com/office/drawing/2014/main" id="{03F784C2-4D86-4CB2-8324-364E7A5367F1}"/>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tx1"/>
                </a:solidFill>
                <a:latin typeface="Public Sans SemiBold" pitchFamily="2" charset="0"/>
              </a:rPr>
              <a:t>Resources Regulator</a:t>
            </a:r>
          </a:p>
          <a:p>
            <a:r>
              <a:rPr lang="en-AU" sz="1000" dirty="0">
                <a:solidFill>
                  <a:schemeClr val="tx1"/>
                </a:solidFill>
                <a:latin typeface="Public Sans Light" pitchFamily="2" charset="0"/>
              </a:rPr>
              <a:t>Department of Regional NSW</a:t>
            </a:r>
          </a:p>
        </p:txBody>
      </p:sp>
      <p:pic>
        <p:nvPicPr>
          <p:cNvPr id="10" name="Picture 9">
            <a:extLst>
              <a:ext uri="{FF2B5EF4-FFF2-40B4-BE49-F238E27FC236}">
                <a16:creationId xmlns:a16="http://schemas.microsoft.com/office/drawing/2014/main" id="{F48BF74B-B659-4F36-9C35-991B613883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61873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Title and large image-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738038"/>
            <a:ext cx="12192000" cy="5119962"/>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738037"/>
            <a:ext cx="8478000" cy="4602543"/>
          </a:xfrm>
        </p:spPr>
        <p:txBody>
          <a:bodyPr/>
          <a:lstStyle/>
          <a:p>
            <a:r>
              <a:rPr lang="en-US"/>
              <a:t>Click icon to add picture</a:t>
            </a:r>
            <a:endParaRPr lang="en-AU" dirty="0"/>
          </a:p>
        </p:txBody>
      </p:sp>
      <p:sp>
        <p:nvSpPr>
          <p:cNvPr id="15" name="Title 1">
            <a:extLst>
              <a:ext uri="{FF2B5EF4-FFF2-40B4-BE49-F238E27FC236}">
                <a16:creationId xmlns:a16="http://schemas.microsoft.com/office/drawing/2014/main" id="{0A3BAE1F-13A2-0A46-03C4-F04ACB8305A8}"/>
              </a:ext>
            </a:extLst>
          </p:cNvPr>
          <p:cNvSpPr>
            <a:spLocks noGrp="1"/>
          </p:cNvSpPr>
          <p:nvPr>
            <p:ph type="title" hasCustomPrompt="1"/>
          </p:nvPr>
        </p:nvSpPr>
        <p:spPr>
          <a:xfrm>
            <a:off x="360000" y="1023499"/>
            <a:ext cx="9720000" cy="512994"/>
          </a:xfrm>
        </p:spPr>
        <p:txBody>
          <a:bodyPr numCol="2" spcCol="540000">
            <a:normAutofit/>
          </a:bodyPr>
          <a:lstStyle>
            <a:lvl1pPr>
              <a:defRPr sz="2000"/>
            </a:lvl1pPr>
          </a:lstStyle>
          <a:p>
            <a:r>
              <a:rPr lang="en-GB" dirty="0"/>
              <a:t>Click to add body copy to a two column text box.</a:t>
            </a:r>
            <a:br>
              <a:rPr lang="en-GB" dirty="0"/>
            </a:br>
            <a:r>
              <a:rPr lang="en-GB" dirty="0"/>
              <a:t>Second column</a:t>
            </a:r>
            <a:endParaRPr lang="en-US" dirty="0"/>
          </a:p>
        </p:txBody>
      </p:sp>
      <p:sp>
        <p:nvSpPr>
          <p:cNvPr id="8" name="Slide Number Placeholder 4">
            <a:extLst>
              <a:ext uri="{FF2B5EF4-FFF2-40B4-BE49-F238E27FC236}">
                <a16:creationId xmlns:a16="http://schemas.microsoft.com/office/drawing/2014/main" id="{2064E7F6-DBDC-87B7-3F75-D8921FA5D8C6}"/>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9" name="TextBox 8">
            <a:extLst>
              <a:ext uri="{FF2B5EF4-FFF2-40B4-BE49-F238E27FC236}">
                <a16:creationId xmlns:a16="http://schemas.microsoft.com/office/drawing/2014/main" id="{01C52217-A985-403E-8950-AD731D2486BF}"/>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tx1"/>
                </a:solidFill>
                <a:latin typeface="Public Sans SemiBold" pitchFamily="2" charset="0"/>
              </a:rPr>
              <a:t>Resources Regulator</a:t>
            </a:r>
          </a:p>
          <a:p>
            <a:r>
              <a:rPr lang="en-AU" sz="1000" dirty="0">
                <a:solidFill>
                  <a:schemeClr val="tx1"/>
                </a:solidFill>
                <a:latin typeface="Public Sans Light" pitchFamily="2" charset="0"/>
              </a:rPr>
              <a:t>Department of Regional NSW</a:t>
            </a:r>
          </a:p>
        </p:txBody>
      </p:sp>
      <p:pic>
        <p:nvPicPr>
          <p:cNvPr id="10" name="Picture 9">
            <a:extLst>
              <a:ext uri="{FF2B5EF4-FFF2-40B4-BE49-F238E27FC236}">
                <a16:creationId xmlns:a16="http://schemas.microsoft.com/office/drawing/2014/main" id="{DE0C31DB-6A3A-4EAB-BE76-46C3256568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184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ver-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848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8484000" y="0"/>
            <a:ext cx="3708000" cy="6858000"/>
          </a:xfrm>
        </p:spPr>
        <p:txBody>
          <a:bodyPr/>
          <a:lstStyle/>
          <a:p>
            <a:r>
              <a:rPr lang="en-US"/>
              <a:t>Click icon to add picture</a:t>
            </a:r>
            <a:endParaRPr lang="en-AU" dirty="0"/>
          </a:p>
        </p:txBody>
      </p:sp>
      <p:sp>
        <p:nvSpPr>
          <p:cNvPr id="2" name="Title 1"/>
          <p:cNvSpPr>
            <a:spLocks noGrp="1"/>
          </p:cNvSpPr>
          <p:nvPr>
            <p:ph type="ctrTitle" hasCustomPrompt="1"/>
          </p:nvPr>
        </p:nvSpPr>
        <p:spPr>
          <a:xfrm>
            <a:off x="359999" y="1118380"/>
            <a:ext cx="6461129" cy="2679008"/>
          </a:xfrm>
          <a:ln>
            <a:noFill/>
          </a:ln>
        </p:spPr>
        <p:txBody>
          <a:bodyPr anchor="b">
            <a:normAutofit/>
          </a:bodyPr>
          <a:lstStyle>
            <a:lvl1pPr algn="l">
              <a:lnSpc>
                <a:spcPct val="90000"/>
              </a:lnSpc>
              <a:defRPr sz="4800">
                <a:solidFill>
                  <a:schemeClr val="accent1"/>
                </a:solidFill>
              </a:defRPr>
            </a:lvl1pPr>
          </a:lstStyle>
          <a:p>
            <a:r>
              <a:rPr lang="en-US" dirty="0"/>
              <a:t>Click here to edit Master title slide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3960001"/>
            <a:ext cx="6461128" cy="433406"/>
          </a:xfrm>
        </p:spPr>
        <p:txBody>
          <a:bodyPr anchor="t">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59998" y="5281874"/>
            <a:ext cx="6461130" cy="495798"/>
          </a:xfrm>
        </p:spPr>
        <p:txBody>
          <a:bodyPr>
            <a:noAutofit/>
          </a:bodyPr>
          <a:lstStyle>
            <a:lvl1pPr>
              <a:lnSpc>
                <a:spcPct val="100000"/>
              </a:lnSpc>
              <a:spcAft>
                <a:spcPts val="0"/>
              </a:spcAft>
              <a:defRPr sz="1600" b="0">
                <a:solidFill>
                  <a:schemeClr val="accent1"/>
                </a:solidFill>
                <a:latin typeface="Public Sans SemiBold" pitchFamily="2" charset="0"/>
              </a:defRPr>
            </a:lvl1pPr>
            <a:lvl2pPr>
              <a:lnSpc>
                <a:spcPct val="100000"/>
              </a:lnSpc>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8" y="6266279"/>
            <a:ext cx="3634881" cy="177369"/>
          </a:xfrm>
        </p:spPr>
        <p:txBody>
          <a:bodyPr anchor="t">
            <a:noAutofit/>
          </a:bodyPr>
          <a:lstStyle>
            <a:lvl1pPr algn="l">
              <a:defRPr sz="16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pic>
        <p:nvPicPr>
          <p:cNvPr id="13" name="Picture 12">
            <a:extLst>
              <a:ext uri="{FF2B5EF4-FFF2-40B4-BE49-F238E27FC236}">
                <a16:creationId xmlns:a16="http://schemas.microsoft.com/office/drawing/2014/main" id="{3E825369-8805-DDB0-4B79-2005942F02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94891" y="470266"/>
            <a:ext cx="630000" cy="684882"/>
          </a:xfrm>
          <a:prstGeom prst="rect">
            <a:avLst/>
          </a:prstGeom>
        </p:spPr>
      </p:pic>
      <p:cxnSp>
        <p:nvCxnSpPr>
          <p:cNvPr id="20" name="Straight Connector 19">
            <a:extLst>
              <a:ext uri="{FF2B5EF4-FFF2-40B4-BE49-F238E27FC236}">
                <a16:creationId xmlns:a16="http://schemas.microsoft.com/office/drawing/2014/main" id="{04316764-BBD6-084D-DF73-AAB61B8265F9}"/>
              </a:ext>
            </a:extLst>
          </p:cNvPr>
          <p:cNvCxnSpPr>
            <a:cxnSpLocks/>
          </p:cNvCxnSpPr>
          <p:nvPr userDrawn="1"/>
        </p:nvCxnSpPr>
        <p:spPr>
          <a:xfrm>
            <a:off x="350400" y="352625"/>
            <a:ext cx="77744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5566168-E3CE-22E2-405F-25E14B14F923}"/>
              </a:ext>
            </a:extLst>
          </p:cNvPr>
          <p:cNvCxnSpPr>
            <a:cxnSpLocks/>
          </p:cNvCxnSpPr>
          <p:nvPr userDrawn="1"/>
        </p:nvCxnSpPr>
        <p:spPr>
          <a:xfrm>
            <a:off x="350400" y="5046069"/>
            <a:ext cx="77744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84BFE-A6ED-3756-4C75-810432EEE573}"/>
              </a:ext>
            </a:extLst>
          </p:cNvPr>
          <p:cNvCxnSpPr>
            <a:cxnSpLocks/>
          </p:cNvCxnSpPr>
          <p:nvPr userDrawn="1"/>
        </p:nvCxnSpPr>
        <p:spPr>
          <a:xfrm>
            <a:off x="350400" y="6024762"/>
            <a:ext cx="77744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B4D177E-1E7B-4770-B257-6CC731BD30A1}"/>
              </a:ext>
            </a:extLst>
          </p:cNvPr>
          <p:cNvSpPr txBox="1"/>
          <p:nvPr userDrawn="1"/>
        </p:nvSpPr>
        <p:spPr>
          <a:xfrm>
            <a:off x="350400" y="416244"/>
            <a:ext cx="6470728" cy="461665"/>
          </a:xfrm>
          <a:prstGeom prst="rect">
            <a:avLst/>
          </a:prstGeom>
          <a:noFill/>
        </p:spPr>
        <p:txBody>
          <a:bodyPr wrap="square" lIns="0" rtlCol="0">
            <a:spAutoFit/>
          </a:bodyPr>
          <a:lstStyle/>
          <a:p>
            <a:r>
              <a:rPr lang="en-AU" sz="1400" dirty="0">
                <a:solidFill>
                  <a:schemeClr val="accent1"/>
                </a:solidFill>
                <a:latin typeface="Public Sans SemiBold" pitchFamily="2" charset="0"/>
              </a:rPr>
              <a:t>Resources Regulator</a:t>
            </a:r>
          </a:p>
          <a:p>
            <a:r>
              <a:rPr lang="en-AU" sz="1000" dirty="0">
                <a:solidFill>
                  <a:schemeClr val="accent1"/>
                </a:solidFill>
                <a:latin typeface="Public Sans Light" pitchFamily="2" charset="0"/>
              </a:rPr>
              <a:t>Department of Regional NSW</a:t>
            </a:r>
          </a:p>
        </p:txBody>
      </p:sp>
    </p:spTree>
    <p:extLst>
      <p:ext uri="{BB962C8B-B14F-4D97-AF65-F5344CB8AC3E}">
        <p14:creationId xmlns:p14="http://schemas.microsoft.com/office/powerpoint/2010/main" val="1279742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4col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727998"/>
            <a:ext cx="12192000" cy="5130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907862"/>
            <a:ext cx="2736000" cy="4495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908650"/>
            <a:ext cx="1944000" cy="2106499"/>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358063"/>
            <a:ext cx="1944000" cy="2045347"/>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8" name="Straight Connector 17">
            <a:extLst>
              <a:ext uri="{FF2B5EF4-FFF2-40B4-BE49-F238E27FC236}">
                <a16:creationId xmlns:a16="http://schemas.microsoft.com/office/drawing/2014/main" id="{DE5F3C85-5357-43EC-A1C1-36604BBB1AF2}"/>
              </a:ext>
            </a:extLst>
          </p:cNvPr>
          <p:cNvCxnSpPr>
            <a:cxnSpLocks/>
          </p:cNvCxnSpPr>
          <p:nvPr userDrawn="1"/>
        </p:nvCxnSpPr>
        <p:spPr>
          <a:xfrm>
            <a:off x="3259354" y="1895337"/>
            <a:ext cx="0" cy="454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4180708"/>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464125"/>
            <a:ext cx="2520000" cy="392509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463636"/>
            <a:ext cx="3269692" cy="391449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466651"/>
            <a:ext cx="900000" cy="900000"/>
          </a:xfrm>
        </p:spPr>
        <p:txBody>
          <a:bodyPr/>
          <a:lstStyle/>
          <a:p>
            <a:r>
              <a:rPr lang="en-US"/>
              <a:t>Click icon to add picture</a:t>
            </a:r>
            <a:endParaRPr lang="en-AU" dirty="0"/>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916064"/>
            <a:ext cx="900000" cy="900000"/>
          </a:xfrm>
        </p:spPr>
        <p:txBody>
          <a:bodyPr/>
          <a:lstStyle/>
          <a:p>
            <a:r>
              <a:rPr lang="en-US"/>
              <a:t>Click icon to add picture</a:t>
            </a:r>
            <a:endParaRPr lang="en-AU" dirty="0"/>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908651"/>
            <a:ext cx="2520000"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dirty="0"/>
              <a:t>Heading here</a:t>
            </a:r>
            <a:endParaRPr lang="en-AU" dirty="0"/>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908651"/>
            <a:ext cx="3303177"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dirty="0"/>
              <a:t>Heading here</a:t>
            </a:r>
            <a:endParaRPr lang="en-AU" dirty="0"/>
          </a:p>
        </p:txBody>
      </p:sp>
      <p:sp>
        <p:nvSpPr>
          <p:cNvPr id="41" name="Title 1">
            <a:extLst>
              <a:ext uri="{FF2B5EF4-FFF2-40B4-BE49-F238E27FC236}">
                <a16:creationId xmlns:a16="http://schemas.microsoft.com/office/drawing/2014/main" id="{F231A5E0-1442-0B62-99C7-AC64111BE06C}"/>
              </a:ext>
            </a:extLst>
          </p:cNvPr>
          <p:cNvSpPr>
            <a:spLocks noGrp="1"/>
          </p:cNvSpPr>
          <p:nvPr>
            <p:ph type="title"/>
          </p:nvPr>
        </p:nvSpPr>
        <p:spPr>
          <a:xfrm>
            <a:off x="360000" y="1021686"/>
            <a:ext cx="9720000" cy="540753"/>
          </a:xfrm>
        </p:spPr>
        <p:txBody>
          <a:bodyPr/>
          <a:lstStyle>
            <a:lvl1pPr>
              <a:defRPr>
                <a:solidFill>
                  <a:schemeClr val="tx1"/>
                </a:solidFill>
              </a:defRPr>
            </a:lvl1pPr>
          </a:lstStyle>
          <a:p>
            <a:r>
              <a:rPr lang="en-US"/>
              <a:t>Click to edit Master title style</a:t>
            </a:r>
            <a:endParaRPr lang="en-US" dirty="0"/>
          </a:p>
        </p:txBody>
      </p:sp>
      <p:cxnSp>
        <p:nvCxnSpPr>
          <p:cNvPr id="44" name="Straight Connector 43">
            <a:extLst>
              <a:ext uri="{FF2B5EF4-FFF2-40B4-BE49-F238E27FC236}">
                <a16:creationId xmlns:a16="http://schemas.microsoft.com/office/drawing/2014/main" id="{9027F03B-0A15-2262-9BC8-F4939D0833FD}"/>
              </a:ext>
            </a:extLst>
          </p:cNvPr>
          <p:cNvCxnSpPr>
            <a:cxnSpLocks/>
          </p:cNvCxnSpPr>
          <p:nvPr userDrawn="1"/>
        </p:nvCxnSpPr>
        <p:spPr>
          <a:xfrm>
            <a:off x="5533631" y="1895337"/>
            <a:ext cx="0" cy="454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3BD1C3D-CEBD-6EA5-2A56-4802371601E5}"/>
              </a:ext>
            </a:extLst>
          </p:cNvPr>
          <p:cNvCxnSpPr>
            <a:cxnSpLocks/>
          </p:cNvCxnSpPr>
          <p:nvPr userDrawn="1"/>
        </p:nvCxnSpPr>
        <p:spPr>
          <a:xfrm>
            <a:off x="8376477" y="1895337"/>
            <a:ext cx="0" cy="454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Slide Number Placeholder 4">
            <a:extLst>
              <a:ext uri="{FF2B5EF4-FFF2-40B4-BE49-F238E27FC236}">
                <a16:creationId xmlns:a16="http://schemas.microsoft.com/office/drawing/2014/main" id="{77E46F2F-0564-4BFF-CBCB-A24A2D719052}"/>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21" name="TextBox 20">
            <a:extLst>
              <a:ext uri="{FF2B5EF4-FFF2-40B4-BE49-F238E27FC236}">
                <a16:creationId xmlns:a16="http://schemas.microsoft.com/office/drawing/2014/main" id="{E6689F21-AF50-4DEE-A3C5-206F1589F84C}"/>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tx1"/>
                </a:solidFill>
                <a:latin typeface="Public Sans SemiBold" pitchFamily="2" charset="0"/>
              </a:rPr>
              <a:t>Resources Regulator</a:t>
            </a:r>
          </a:p>
          <a:p>
            <a:r>
              <a:rPr lang="en-AU" sz="1000" dirty="0">
                <a:solidFill>
                  <a:schemeClr val="tx1"/>
                </a:solidFill>
                <a:latin typeface="Public Sans Light" pitchFamily="2" charset="0"/>
              </a:rPr>
              <a:t>Department of Regional NSW</a:t>
            </a:r>
          </a:p>
        </p:txBody>
      </p:sp>
      <p:pic>
        <p:nvPicPr>
          <p:cNvPr id="22" name="Picture 21">
            <a:extLst>
              <a:ext uri="{FF2B5EF4-FFF2-40B4-BE49-F238E27FC236}">
                <a16:creationId xmlns:a16="http://schemas.microsoft.com/office/drawing/2014/main" id="{EA62BD07-81EA-4948-8C92-C01E62F7F4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3091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Image with two multi-content boxes-1">
    <p:spTree>
      <p:nvGrpSpPr>
        <p:cNvPr id="1" name=""/>
        <p:cNvGrpSpPr/>
        <p:nvPr/>
      </p:nvGrpSpPr>
      <p:grpSpPr>
        <a:xfrm>
          <a:off x="0" y="0"/>
          <a:ext cx="0" cy="0"/>
          <a:chOff x="0" y="0"/>
          <a:chExt cx="0" cy="0"/>
        </a:xfrm>
      </p:grpSpPr>
      <p:sp>
        <p:nvSpPr>
          <p:cNvPr id="2" name="Title 1"/>
          <p:cNvSpPr>
            <a:spLocks noGrp="1"/>
          </p:cNvSpPr>
          <p:nvPr>
            <p:ph type="title"/>
          </p:nvPr>
        </p:nvSpPr>
        <p:spPr>
          <a:xfrm>
            <a:off x="540000" y="1023499"/>
            <a:ext cx="9531360" cy="635316"/>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127999" y="1868678"/>
            <a:ext cx="4679995" cy="210819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4109725"/>
            <a:ext cx="4679994" cy="194837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2A67116-4454-462F-A3FD-DC94D36B8379}"/>
              </a:ext>
            </a:extLst>
          </p:cNvPr>
          <p:cNvCxnSpPr>
            <a:cxnSpLocks/>
          </p:cNvCxnSpPr>
          <p:nvPr userDrawn="1"/>
        </p:nvCxnSpPr>
        <p:spPr>
          <a:xfrm>
            <a:off x="360000" y="1023499"/>
            <a:ext cx="0" cy="5291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868677"/>
            <a:ext cx="6229350" cy="4445211"/>
          </a:xfrm>
        </p:spPr>
        <p:txBody>
          <a:bodyPr/>
          <a:lstStyle>
            <a:lvl1pPr>
              <a:defRPr>
                <a:solidFill>
                  <a:schemeClr val="bg2"/>
                </a:solidFill>
              </a:defRPr>
            </a:lvl1pPr>
          </a:lstStyle>
          <a:p>
            <a:r>
              <a:rPr lang="en-US"/>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90027"/>
            <a:ext cx="4703999" cy="180000"/>
          </a:xfrm>
        </p:spPr>
        <p:txBody>
          <a:bodyPr>
            <a:normAutofit/>
          </a:bodyPr>
          <a:lstStyle>
            <a:lvl1pPr>
              <a:defRPr sz="1000">
                <a:solidFill>
                  <a:schemeClr val="bg2"/>
                </a:solidFill>
                <a:latin typeface="+mn-lt"/>
              </a:defRPr>
            </a:lvl1pPr>
          </a:lstStyle>
          <a:p>
            <a:pPr lvl="0"/>
            <a:r>
              <a:rPr lang="en-US" dirty="0"/>
              <a:t>Figure</a:t>
            </a:r>
            <a:endParaRPr lang="en-AU" dirty="0"/>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868677"/>
            <a:ext cx="0" cy="4501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8A154ECA-2820-004C-9512-C52904C8E31D}"/>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13" name="TextBox 12">
            <a:extLst>
              <a:ext uri="{FF2B5EF4-FFF2-40B4-BE49-F238E27FC236}">
                <a16:creationId xmlns:a16="http://schemas.microsoft.com/office/drawing/2014/main" id="{9EB11CCB-2F21-4460-AC57-CA114663A9C4}"/>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tx1"/>
                </a:solidFill>
                <a:latin typeface="Public Sans SemiBold" pitchFamily="2" charset="0"/>
              </a:rPr>
              <a:t>Resources Regulator</a:t>
            </a:r>
          </a:p>
          <a:p>
            <a:r>
              <a:rPr lang="en-AU" sz="1000" dirty="0">
                <a:solidFill>
                  <a:schemeClr val="tx1"/>
                </a:solidFill>
                <a:latin typeface="Public Sans Light" pitchFamily="2" charset="0"/>
              </a:rPr>
              <a:t>Department of Regional NSW</a:t>
            </a:r>
          </a:p>
        </p:txBody>
      </p:sp>
      <p:pic>
        <p:nvPicPr>
          <p:cNvPr id="18" name="Picture 17">
            <a:extLst>
              <a:ext uri="{FF2B5EF4-FFF2-40B4-BE49-F238E27FC236}">
                <a16:creationId xmlns:a16="http://schemas.microsoft.com/office/drawing/2014/main" id="{C04A2644-5E30-4CCF-B2AD-293AEB7506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5636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13" name="Title 1">
            <a:extLst>
              <a:ext uri="{FF2B5EF4-FFF2-40B4-BE49-F238E27FC236}">
                <a16:creationId xmlns:a16="http://schemas.microsoft.com/office/drawing/2014/main" id="{7433EBC9-B421-80F4-B4C3-BE4DCB3E71BD}"/>
              </a:ext>
            </a:extLst>
          </p:cNvPr>
          <p:cNvSpPr>
            <a:spLocks noGrp="1"/>
          </p:cNvSpPr>
          <p:nvPr>
            <p:ph type="title"/>
          </p:nvPr>
        </p:nvSpPr>
        <p:spPr>
          <a:xfrm>
            <a:off x="360000" y="1023499"/>
            <a:ext cx="9720000" cy="1009652"/>
          </a:xfrm>
        </p:spPr>
        <p:txBody>
          <a:bodyPr/>
          <a:lstStyle>
            <a:lvl1pPr>
              <a:defRPr>
                <a:solidFill>
                  <a:schemeClr val="accent1"/>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B1577E-298A-40EB-951B-5D0A59C0732C}"/>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accent1"/>
                </a:solidFill>
                <a:latin typeface="Public Sans SemiBold" pitchFamily="2" charset="0"/>
              </a:rPr>
              <a:t>Resources Regulator</a:t>
            </a:r>
          </a:p>
          <a:p>
            <a:r>
              <a:rPr lang="en-AU" sz="1000" dirty="0">
                <a:solidFill>
                  <a:schemeClr val="bg2"/>
                </a:solidFill>
                <a:latin typeface="Public Sans Light" pitchFamily="2" charset="0"/>
              </a:rPr>
              <a:t>Department of Regional NSW</a:t>
            </a:r>
          </a:p>
        </p:txBody>
      </p:sp>
      <p:pic>
        <p:nvPicPr>
          <p:cNvPr id="7" name="Picture 6">
            <a:extLst>
              <a:ext uri="{FF2B5EF4-FFF2-40B4-BE49-F238E27FC236}">
                <a16:creationId xmlns:a16="http://schemas.microsoft.com/office/drawing/2014/main" id="{7D0FBA30-9DB0-4708-AA27-F4283B4DBF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196685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5" name="TextBox 4">
            <a:extLst>
              <a:ext uri="{FF2B5EF4-FFF2-40B4-BE49-F238E27FC236}">
                <a16:creationId xmlns:a16="http://schemas.microsoft.com/office/drawing/2014/main" id="{E7171B96-BE1A-4A33-B627-DDECD4F4382E}"/>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accent1"/>
                </a:solidFill>
                <a:latin typeface="Public Sans SemiBold" pitchFamily="2" charset="0"/>
              </a:rPr>
              <a:t>Resources Regulator</a:t>
            </a:r>
          </a:p>
          <a:p>
            <a:r>
              <a:rPr lang="en-AU" sz="1000" dirty="0">
                <a:solidFill>
                  <a:schemeClr val="bg2"/>
                </a:solidFill>
                <a:latin typeface="Public Sans Light" pitchFamily="2" charset="0"/>
              </a:rPr>
              <a:t>Department of Regional NSW</a:t>
            </a:r>
          </a:p>
        </p:txBody>
      </p:sp>
      <p:pic>
        <p:nvPicPr>
          <p:cNvPr id="6" name="Picture 5">
            <a:extLst>
              <a:ext uri="{FF2B5EF4-FFF2-40B4-BE49-F238E27FC236}">
                <a16:creationId xmlns:a16="http://schemas.microsoft.com/office/drawing/2014/main" id="{C9826CB8-776C-4D6B-8A92-40BE29CE82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93B4-81A5-4F76-9938-7BE09B7BD93E}"/>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D9E5E55B-0AAB-4D73-94CC-2FCD00B9EFC2}"/>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657659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FC783B-E723-4537-A8FE-DE29FE2B32AC}"/>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42181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612021"/>
            <a:ext cx="10242886" cy="1009606"/>
          </a:xfrm>
          <a:ln>
            <a:noFill/>
          </a:ln>
        </p:spPr>
        <p:txBody>
          <a:bodyPr anchor="t">
            <a:normAutofit/>
          </a:bodyPr>
          <a:lstStyle>
            <a:lvl1pPr algn="l">
              <a:lnSpc>
                <a:spcPct val="90000"/>
              </a:lnSpc>
              <a:defRPr sz="4800">
                <a:solidFill>
                  <a:schemeClr val="bg2"/>
                </a:solidFill>
              </a:defRPr>
            </a:lvl1pPr>
          </a:lstStyle>
          <a:p>
            <a:r>
              <a:rPr lang="en-US" dirty="0"/>
              <a:t>Thank you</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974283"/>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613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2435772-FE2A-CAC5-CF25-A573077919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00" y="360321"/>
            <a:ext cx="630000" cy="684882"/>
          </a:xfrm>
          <a:prstGeom prst="rect">
            <a:avLst/>
          </a:prstGeom>
        </p:spPr>
      </p:pic>
      <p:sp>
        <p:nvSpPr>
          <p:cNvPr id="6" name="TextBox 5">
            <a:extLst>
              <a:ext uri="{FF2B5EF4-FFF2-40B4-BE49-F238E27FC236}">
                <a16:creationId xmlns:a16="http://schemas.microsoft.com/office/drawing/2014/main" id="{3F8E8429-0750-4318-98AA-60C9725D6B29}"/>
              </a:ext>
            </a:extLst>
          </p:cNvPr>
          <p:cNvSpPr txBox="1"/>
          <p:nvPr userDrawn="1"/>
        </p:nvSpPr>
        <p:spPr>
          <a:xfrm>
            <a:off x="540000" y="360000"/>
            <a:ext cx="8483962" cy="461665"/>
          </a:xfrm>
          <a:prstGeom prst="rect">
            <a:avLst/>
          </a:prstGeom>
          <a:noFill/>
        </p:spPr>
        <p:txBody>
          <a:bodyPr wrap="square" lIns="0" rtlCol="0">
            <a:spAutoFit/>
          </a:bodyPr>
          <a:lstStyle/>
          <a:p>
            <a:r>
              <a:rPr lang="en-AU" sz="1400" dirty="0">
                <a:solidFill>
                  <a:schemeClr val="bg2"/>
                </a:solidFill>
                <a:latin typeface="Public Sans SemiBold" pitchFamily="2" charset="0"/>
              </a:rPr>
              <a:t>Resources Regulator</a:t>
            </a:r>
          </a:p>
          <a:p>
            <a:r>
              <a:rPr lang="en-AU" sz="1000" dirty="0">
                <a:solidFill>
                  <a:schemeClr val="bg2"/>
                </a:solidFill>
                <a:latin typeface="Public Sans Light" pitchFamily="2" charset="0"/>
              </a:rPr>
              <a:t>Department of Regional NSW</a:t>
            </a:r>
          </a:p>
        </p:txBody>
      </p:sp>
    </p:spTree>
    <p:extLst>
      <p:ext uri="{BB962C8B-B14F-4D97-AF65-F5344CB8AC3E}">
        <p14:creationId xmlns:p14="http://schemas.microsoft.com/office/powerpoint/2010/main" val="3101953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5C1C-8DF3-44D5-AC07-208395B08DD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85CAE95-D296-4420-8AE9-2569A7002F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9A313E8-43F7-4B7B-97A1-FAF4F2D5DC2F}"/>
              </a:ext>
            </a:extLst>
          </p:cNvPr>
          <p:cNvSpPr>
            <a:spLocks noGrp="1"/>
          </p:cNvSpPr>
          <p:nvPr>
            <p:ph type="dt" sz="half" idx="10"/>
          </p:nvPr>
        </p:nvSpPr>
        <p:spPr/>
        <p:txBody>
          <a:bodyPr/>
          <a:lstStyle/>
          <a:p>
            <a:fld id="{28A69170-6C2C-4617-B578-A54504B26B38}" type="datetimeFigureOut">
              <a:rPr lang="en-AU" smtClean="0"/>
              <a:t>17/03/2023</a:t>
            </a:fld>
            <a:endParaRPr lang="en-AU"/>
          </a:p>
        </p:txBody>
      </p:sp>
      <p:sp>
        <p:nvSpPr>
          <p:cNvPr id="5" name="Footer Placeholder 4">
            <a:extLst>
              <a:ext uri="{FF2B5EF4-FFF2-40B4-BE49-F238E27FC236}">
                <a16:creationId xmlns:a16="http://schemas.microsoft.com/office/drawing/2014/main" id="{CD63759B-4024-4F68-A151-A67DB51F0F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3B862DD-25A3-4D9A-AD1C-677DEBA132E8}"/>
              </a:ext>
            </a:extLst>
          </p:cNvPr>
          <p:cNvSpPr>
            <a:spLocks noGrp="1"/>
          </p:cNvSpPr>
          <p:nvPr>
            <p:ph type="sldNum" sz="quarter" idx="12"/>
          </p:nvPr>
        </p:nvSpPr>
        <p:spPr/>
        <p:txBody>
          <a:bodyPr/>
          <a:lstStyle/>
          <a:p>
            <a:fld id="{163D7168-7B4F-415E-87EC-7F2BF708D2D8}" type="slidenum">
              <a:rPr lang="en-AU" smtClean="0"/>
              <a:t>‹#›</a:t>
            </a:fld>
            <a:endParaRPr lang="en-AU"/>
          </a:p>
        </p:txBody>
      </p:sp>
    </p:spTree>
    <p:extLst>
      <p:ext uri="{BB962C8B-B14F-4D97-AF65-F5344CB8AC3E}">
        <p14:creationId xmlns:p14="http://schemas.microsoft.com/office/powerpoint/2010/main" val="347927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ver-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US"/>
              <a:t>Click icon to add picture</a:t>
            </a:r>
            <a:endParaRPr lang="en-AU" dirty="0"/>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1" name="Text Placeholder 10">
            <a:extLst>
              <a:ext uri="{FF2B5EF4-FFF2-40B4-BE49-F238E27FC236}">
                <a16:creationId xmlns:a16="http://schemas.microsoft.com/office/drawing/2014/main" id="{2D45323E-C5B6-56B0-AFD9-52F8D4C9A8B6}"/>
              </a:ext>
            </a:extLst>
          </p:cNvPr>
          <p:cNvSpPr>
            <a:spLocks noGrp="1"/>
          </p:cNvSpPr>
          <p:nvPr>
            <p:ph type="body" sz="quarter" idx="15" hasCustomPrompt="1"/>
          </p:nvPr>
        </p:nvSpPr>
        <p:spPr>
          <a:xfrm>
            <a:off x="3420000" y="3960001"/>
            <a:ext cx="7056004" cy="433406"/>
          </a:xfrm>
        </p:spPr>
        <p:txBody>
          <a:bodyPr anchor="t">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2" name="Text Placeholder 14">
            <a:extLst>
              <a:ext uri="{FF2B5EF4-FFF2-40B4-BE49-F238E27FC236}">
                <a16:creationId xmlns:a16="http://schemas.microsoft.com/office/drawing/2014/main" id="{1797FDBA-D1FA-A4E0-4ACA-6DBB39DC8A10}"/>
              </a:ext>
            </a:extLst>
          </p:cNvPr>
          <p:cNvSpPr>
            <a:spLocks noGrp="1"/>
          </p:cNvSpPr>
          <p:nvPr>
            <p:ph type="body" sz="quarter" idx="11" hasCustomPrompt="1"/>
          </p:nvPr>
        </p:nvSpPr>
        <p:spPr>
          <a:xfrm>
            <a:off x="3419999" y="5281874"/>
            <a:ext cx="7056012" cy="495798"/>
          </a:xfrm>
        </p:spPr>
        <p:txBody>
          <a:bodyPr>
            <a:noAutofit/>
          </a:bodyPr>
          <a:lstStyle>
            <a:lvl1pPr>
              <a:lnSpc>
                <a:spcPct val="100000"/>
              </a:lnSpc>
              <a:spcAft>
                <a:spcPts val="0"/>
              </a:spcAft>
              <a:defRPr sz="1600" b="0">
                <a:solidFill>
                  <a:schemeClr val="accent1"/>
                </a:solidFill>
                <a:latin typeface="Public Sans SemiBold" pitchFamily="2" charset="0"/>
              </a:defRPr>
            </a:lvl1pPr>
            <a:lvl2pPr>
              <a:lnSpc>
                <a:spcPct val="100000"/>
              </a:lnSpc>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23" name="Text Placeholder 14">
            <a:extLst>
              <a:ext uri="{FF2B5EF4-FFF2-40B4-BE49-F238E27FC236}">
                <a16:creationId xmlns:a16="http://schemas.microsoft.com/office/drawing/2014/main" id="{F0FA2A93-81A6-B969-74C6-C559BC8D51E3}"/>
              </a:ext>
            </a:extLst>
          </p:cNvPr>
          <p:cNvSpPr>
            <a:spLocks noGrp="1"/>
          </p:cNvSpPr>
          <p:nvPr>
            <p:ph type="body" sz="quarter" idx="16" hasCustomPrompt="1"/>
          </p:nvPr>
        </p:nvSpPr>
        <p:spPr>
          <a:xfrm>
            <a:off x="3441828" y="6266280"/>
            <a:ext cx="2812101" cy="177338"/>
          </a:xfrm>
        </p:spPr>
        <p:txBody>
          <a:bodyPr anchor="t">
            <a:noAutofit/>
          </a:bodyPr>
          <a:lstStyle>
            <a:lvl1pPr algn="l">
              <a:defRPr sz="16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28" name="Title 1">
            <a:extLst>
              <a:ext uri="{FF2B5EF4-FFF2-40B4-BE49-F238E27FC236}">
                <a16:creationId xmlns:a16="http://schemas.microsoft.com/office/drawing/2014/main" id="{5E5C2EFF-07BE-7717-DCA0-22F4D3DE2845}"/>
              </a:ext>
            </a:extLst>
          </p:cNvPr>
          <p:cNvSpPr>
            <a:spLocks noGrp="1"/>
          </p:cNvSpPr>
          <p:nvPr>
            <p:ph type="ctrTitle" hasCustomPrompt="1"/>
          </p:nvPr>
        </p:nvSpPr>
        <p:spPr>
          <a:xfrm>
            <a:off x="3419998" y="1118380"/>
            <a:ext cx="7056001" cy="2679008"/>
          </a:xfrm>
          <a:ln>
            <a:noFill/>
          </a:ln>
        </p:spPr>
        <p:txBody>
          <a:bodyPr anchor="b">
            <a:normAutofit/>
          </a:bodyPr>
          <a:lstStyle>
            <a:lvl1pPr algn="l">
              <a:lnSpc>
                <a:spcPct val="90000"/>
              </a:lnSpc>
              <a:defRPr sz="4800">
                <a:solidFill>
                  <a:schemeClr val="accent1"/>
                </a:solidFill>
              </a:defRPr>
            </a:lvl1pPr>
          </a:lstStyle>
          <a:p>
            <a:r>
              <a:rPr lang="en-US" dirty="0"/>
              <a:t>Click here to edit</a:t>
            </a:r>
            <a:br>
              <a:rPr lang="en-US" dirty="0"/>
            </a:br>
            <a:r>
              <a:rPr lang="en-US" dirty="0"/>
              <a:t>Master title slide</a:t>
            </a:r>
          </a:p>
        </p:txBody>
      </p:sp>
      <p:pic>
        <p:nvPicPr>
          <p:cNvPr id="14" name="Picture 13">
            <a:extLst>
              <a:ext uri="{FF2B5EF4-FFF2-40B4-BE49-F238E27FC236}">
                <a16:creationId xmlns:a16="http://schemas.microsoft.com/office/drawing/2014/main" id="{8A90BA8E-BC98-0362-46F3-B20F2A76A6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
        <p:nvSpPr>
          <p:cNvPr id="12" name="TextBox 11">
            <a:extLst>
              <a:ext uri="{FF2B5EF4-FFF2-40B4-BE49-F238E27FC236}">
                <a16:creationId xmlns:a16="http://schemas.microsoft.com/office/drawing/2014/main" id="{EBE8C5A1-512E-448A-BD22-9D0B06A2BD0D}"/>
              </a:ext>
            </a:extLst>
          </p:cNvPr>
          <p:cNvSpPr txBox="1"/>
          <p:nvPr userDrawn="1"/>
        </p:nvSpPr>
        <p:spPr>
          <a:xfrm>
            <a:off x="3419996" y="277465"/>
            <a:ext cx="6470728" cy="461665"/>
          </a:xfrm>
          <a:prstGeom prst="rect">
            <a:avLst/>
          </a:prstGeom>
          <a:noFill/>
        </p:spPr>
        <p:txBody>
          <a:bodyPr wrap="square" lIns="0" rtlCol="0">
            <a:spAutoFit/>
          </a:bodyPr>
          <a:lstStyle/>
          <a:p>
            <a:r>
              <a:rPr lang="en-AU" sz="1400" dirty="0">
                <a:solidFill>
                  <a:schemeClr val="accent1"/>
                </a:solidFill>
                <a:latin typeface="Public Sans SemiBold" pitchFamily="2" charset="0"/>
              </a:rPr>
              <a:t>Resources Regulator</a:t>
            </a:r>
          </a:p>
          <a:p>
            <a:r>
              <a:rPr lang="en-AU" sz="1000" dirty="0">
                <a:solidFill>
                  <a:schemeClr val="accent1"/>
                </a:solidFill>
                <a:latin typeface="Public Sans Light" pitchFamily="2" charset="0"/>
              </a:rPr>
              <a:t>Department of Regional NSW</a:t>
            </a:r>
          </a:p>
        </p:txBody>
      </p:sp>
    </p:spTree>
    <p:extLst>
      <p:ext uri="{BB962C8B-B14F-4D97-AF65-F5344CB8AC3E}">
        <p14:creationId xmlns:p14="http://schemas.microsoft.com/office/powerpoint/2010/main" val="4172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ver-8">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a:t>Click icon to add picture</a:t>
            </a:r>
            <a:endParaRPr lang="en-AU" dirty="0"/>
          </a:p>
        </p:txBody>
      </p:sp>
      <p:sp>
        <p:nvSpPr>
          <p:cNvPr id="2" name="Title 1"/>
          <p:cNvSpPr>
            <a:spLocks noGrp="1"/>
          </p:cNvSpPr>
          <p:nvPr>
            <p:ph type="ctrTitle" hasCustomPrompt="1"/>
          </p:nvPr>
        </p:nvSpPr>
        <p:spPr>
          <a:xfrm>
            <a:off x="360000" y="1118380"/>
            <a:ext cx="4680000" cy="2679008"/>
          </a:xfrm>
          <a:ln>
            <a:noFill/>
          </a:ln>
        </p:spPr>
        <p:txBody>
          <a:bodyPr anchor="b">
            <a:normAutofit/>
          </a:bodyPr>
          <a:lstStyle>
            <a:lvl1pPr algn="l">
              <a:lnSpc>
                <a:spcPct val="90000"/>
              </a:lnSpc>
              <a:defRPr sz="4800">
                <a:solidFill>
                  <a:schemeClr val="accent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3960000"/>
            <a:ext cx="2879999" cy="1176813"/>
          </a:xfrm>
        </p:spPr>
        <p:txBody>
          <a:bodyPr anchor="t">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72064" y="3960000"/>
            <a:ext cx="3289519" cy="1176813"/>
          </a:xfrm>
        </p:spPr>
        <p:txBody>
          <a:bodyPr>
            <a:noAutofit/>
          </a:bodyPr>
          <a:lstStyle>
            <a:lvl1pPr>
              <a:lnSpc>
                <a:spcPct val="100000"/>
              </a:lnSpc>
              <a:spcAft>
                <a:spcPts val="0"/>
              </a:spcAft>
              <a:defRPr sz="1600" b="0">
                <a:solidFill>
                  <a:schemeClr val="accent1"/>
                </a:solidFill>
                <a:latin typeface="Public Sans SemiBold" pitchFamily="2" charset="0"/>
              </a:defRPr>
            </a:lvl1pPr>
            <a:lvl2pPr>
              <a:lnSpc>
                <a:spcPct val="100000"/>
              </a:lnSpc>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880000" cy="280136"/>
          </a:xfrm>
        </p:spPr>
        <p:txBody>
          <a:bodyPr anchor="t">
            <a:noAutofit/>
          </a:bodyPr>
          <a:lstStyle>
            <a:lvl1pPr algn="l">
              <a:defRPr sz="16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pic>
        <p:nvPicPr>
          <p:cNvPr id="18" name="Picture 17">
            <a:extLst>
              <a:ext uri="{FF2B5EF4-FFF2-40B4-BE49-F238E27FC236}">
                <a16:creationId xmlns:a16="http://schemas.microsoft.com/office/drawing/2014/main" id="{9F57BC3E-DB61-A3E1-47CD-7334FA39B2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
        <p:nvSpPr>
          <p:cNvPr id="12" name="TextBox 11">
            <a:extLst>
              <a:ext uri="{FF2B5EF4-FFF2-40B4-BE49-F238E27FC236}">
                <a16:creationId xmlns:a16="http://schemas.microsoft.com/office/drawing/2014/main" id="{8B69F200-5288-4470-B43D-94A9B4532BFE}"/>
              </a:ext>
            </a:extLst>
          </p:cNvPr>
          <p:cNvSpPr txBox="1"/>
          <p:nvPr userDrawn="1"/>
        </p:nvSpPr>
        <p:spPr>
          <a:xfrm>
            <a:off x="360884" y="278695"/>
            <a:ext cx="4499116" cy="461665"/>
          </a:xfrm>
          <a:prstGeom prst="rect">
            <a:avLst/>
          </a:prstGeom>
          <a:noFill/>
        </p:spPr>
        <p:txBody>
          <a:bodyPr wrap="square" lIns="0" rtlCol="0">
            <a:spAutoFit/>
          </a:bodyPr>
          <a:lstStyle/>
          <a:p>
            <a:r>
              <a:rPr lang="en-AU" sz="1400" dirty="0">
                <a:solidFill>
                  <a:schemeClr val="accent1"/>
                </a:solidFill>
                <a:latin typeface="Public Sans SemiBold" pitchFamily="2" charset="0"/>
              </a:rPr>
              <a:t>Resources Regulator</a:t>
            </a:r>
          </a:p>
          <a:p>
            <a:r>
              <a:rPr lang="en-AU" sz="1000" dirty="0">
                <a:solidFill>
                  <a:schemeClr val="accent1"/>
                </a:solidFill>
                <a:latin typeface="Public Sans Light" pitchFamily="2" charset="0"/>
              </a:rPr>
              <a:t>Department of Regional NSW</a:t>
            </a:r>
          </a:p>
        </p:txBody>
      </p:sp>
    </p:spTree>
    <p:extLst>
      <p:ext uri="{BB962C8B-B14F-4D97-AF65-F5344CB8AC3E}">
        <p14:creationId xmlns:p14="http://schemas.microsoft.com/office/powerpoint/2010/main" val="219287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Acknowledgem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FC1786-14C3-47E9-9B81-FCE7061681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15861" y="5821728"/>
            <a:ext cx="629907" cy="684782"/>
          </a:xfrm>
          <a:prstGeom prst="rect">
            <a:avLst/>
          </a:prstGeom>
        </p:spPr>
      </p:pic>
      <p:sp>
        <p:nvSpPr>
          <p:cNvPr id="5" name="TextBox 4">
            <a:extLst>
              <a:ext uri="{FF2B5EF4-FFF2-40B4-BE49-F238E27FC236}">
                <a16:creationId xmlns:a16="http://schemas.microsoft.com/office/drawing/2014/main" id="{6E4E8D2D-949F-4522-A3D5-D75D3A0A4D8D}"/>
              </a:ext>
            </a:extLst>
          </p:cNvPr>
          <p:cNvSpPr txBox="1"/>
          <p:nvPr userDrawn="1"/>
        </p:nvSpPr>
        <p:spPr>
          <a:xfrm>
            <a:off x="1899683" y="2347035"/>
            <a:ext cx="8662264" cy="261610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2000" dirty="0">
                <a:solidFill>
                  <a:schemeClr val="bg2"/>
                </a:solidFill>
              </a:rPr>
              <a:t>The Department of Regional New South Wales acknowledges that it stands on Country which always was and always will be Aboriginal land. We acknowledge the Traditional Custodians of the land and waters, and we show our respect for Elders past, present and emerging. We are committed to providing places in which Aboriginal people are included socially, culturally and economically through thoughtful and collaborative approaches to our work.</a:t>
            </a:r>
            <a:endParaRPr lang="en-US" sz="2000" dirty="0">
              <a:solidFill>
                <a:schemeClr val="bg2"/>
              </a:solidFill>
            </a:endParaRPr>
          </a:p>
          <a:p>
            <a:endParaRPr lang="en-AU" dirty="0">
              <a:solidFill>
                <a:schemeClr val="bg2"/>
              </a:solidFill>
            </a:endParaRPr>
          </a:p>
        </p:txBody>
      </p:sp>
    </p:spTree>
    <p:extLst>
      <p:ext uri="{BB962C8B-B14F-4D97-AF65-F5344CB8AC3E}">
        <p14:creationId xmlns:p14="http://schemas.microsoft.com/office/powerpoint/2010/main" val="51215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tents-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2414798"/>
            <a:ext cx="12192000" cy="44432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1185499"/>
            <a:ext cx="9720000" cy="1009652"/>
          </a:xfrm>
        </p:spPr>
        <p:txBody>
          <a:bodyPr/>
          <a:lstStyle>
            <a:lvl1pPr>
              <a:defRPr>
                <a:solidFill>
                  <a:schemeClr val="tx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2647145"/>
            <a:ext cx="11447462" cy="3649207"/>
          </a:xfrm>
        </p:spPr>
        <p:txBody>
          <a:bodyPr/>
          <a:lstStyle/>
          <a:p>
            <a:r>
              <a:rPr lang="en-US"/>
              <a:t>Click icon to add table</a:t>
            </a:r>
            <a:endParaRPr lang="en-AU" dirty="0"/>
          </a:p>
        </p:txBody>
      </p:sp>
      <p:pic>
        <p:nvPicPr>
          <p:cNvPr id="9" name="Picture 8">
            <a:extLst>
              <a:ext uri="{FF2B5EF4-FFF2-40B4-BE49-F238E27FC236}">
                <a16:creationId xmlns:a16="http://schemas.microsoft.com/office/drawing/2014/main" id="{C0A6054D-B54F-072A-D9B6-FAB2DFB7BE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
        <p:nvSpPr>
          <p:cNvPr id="8" name="TextBox 7">
            <a:extLst>
              <a:ext uri="{FF2B5EF4-FFF2-40B4-BE49-F238E27FC236}">
                <a16:creationId xmlns:a16="http://schemas.microsoft.com/office/drawing/2014/main" id="{39EF8BB2-8F37-4824-87BD-196E9C36040E}"/>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tx1"/>
                </a:solidFill>
                <a:latin typeface="Public Sans SemiBold" pitchFamily="2" charset="0"/>
              </a:rPr>
              <a:t>Resources Regulator</a:t>
            </a:r>
          </a:p>
          <a:p>
            <a:r>
              <a:rPr lang="en-AU" sz="1000" dirty="0">
                <a:solidFill>
                  <a:schemeClr val="tx1"/>
                </a:solidFill>
                <a:latin typeface="Public Sans Light" pitchFamily="2" charset="0"/>
              </a:rPr>
              <a:t>Department of Regional NSW</a:t>
            </a:r>
          </a:p>
        </p:txBody>
      </p:sp>
    </p:spTree>
    <p:extLst>
      <p:ext uri="{BB962C8B-B14F-4D97-AF65-F5344CB8AC3E}">
        <p14:creationId xmlns:p14="http://schemas.microsoft.com/office/powerpoint/2010/main" val="356517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ntents-3">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CE5162D-9809-7EBA-AA2D-C24D4E308585}"/>
              </a:ext>
            </a:extLst>
          </p:cNvPr>
          <p:cNvSpPr>
            <a:spLocks noGrp="1"/>
          </p:cNvSpPr>
          <p:nvPr>
            <p:ph type="title"/>
          </p:nvPr>
        </p:nvSpPr>
        <p:spPr>
          <a:xfrm>
            <a:off x="360000" y="1185499"/>
            <a:ext cx="9720000" cy="918793"/>
          </a:xfrm>
        </p:spPr>
        <p:txBody>
          <a:bodyPr/>
          <a:lstStyle>
            <a:lvl1pPr>
              <a:defRPr>
                <a:solidFill>
                  <a:schemeClr val="tx1"/>
                </a:solidFill>
              </a:defRPr>
            </a:lvl1pPr>
          </a:lstStyle>
          <a:p>
            <a:r>
              <a:rPr lang="en-US" dirty="0"/>
              <a:t>Click to edit Master title style</a:t>
            </a:r>
          </a:p>
        </p:txBody>
      </p:sp>
      <p:sp>
        <p:nvSpPr>
          <p:cNvPr id="14" name="Table Placeholder 9">
            <a:extLst>
              <a:ext uri="{FF2B5EF4-FFF2-40B4-BE49-F238E27FC236}">
                <a16:creationId xmlns:a16="http://schemas.microsoft.com/office/drawing/2014/main" id="{5E86A28A-F276-A7C0-9E0D-336CB5FFD201}"/>
              </a:ext>
            </a:extLst>
          </p:cNvPr>
          <p:cNvSpPr>
            <a:spLocks noGrp="1"/>
          </p:cNvSpPr>
          <p:nvPr>
            <p:ph type="tbl" sz="quarter" idx="15"/>
          </p:nvPr>
        </p:nvSpPr>
        <p:spPr>
          <a:xfrm>
            <a:off x="360363" y="2340000"/>
            <a:ext cx="11447462" cy="4049229"/>
          </a:xfrm>
        </p:spPr>
        <p:txBody>
          <a:bodyPr/>
          <a:lstStyle/>
          <a:p>
            <a:r>
              <a:rPr lang="en-US"/>
              <a:t>Click icon to add table</a:t>
            </a:r>
            <a:endParaRPr lang="en-AU" dirty="0"/>
          </a:p>
        </p:txBody>
      </p:sp>
      <p:pic>
        <p:nvPicPr>
          <p:cNvPr id="10" name="Picture 9">
            <a:extLst>
              <a:ext uri="{FF2B5EF4-FFF2-40B4-BE49-F238E27FC236}">
                <a16:creationId xmlns:a16="http://schemas.microsoft.com/office/drawing/2014/main" id="{FF7491B3-58EA-9D63-E559-ACC0BFD7D7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338717"/>
            <a:ext cx="629907" cy="684782"/>
          </a:xfrm>
          <a:prstGeom prst="rect">
            <a:avLst/>
          </a:prstGeom>
        </p:spPr>
      </p:pic>
      <p:sp>
        <p:nvSpPr>
          <p:cNvPr id="7" name="Slide Number Placeholder 4">
            <a:extLst>
              <a:ext uri="{FF2B5EF4-FFF2-40B4-BE49-F238E27FC236}">
                <a16:creationId xmlns:a16="http://schemas.microsoft.com/office/drawing/2014/main" id="{7CA729B3-6E93-2DB4-A425-896AB2DC0CF9}"/>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8" name="TextBox 7">
            <a:extLst>
              <a:ext uri="{FF2B5EF4-FFF2-40B4-BE49-F238E27FC236}">
                <a16:creationId xmlns:a16="http://schemas.microsoft.com/office/drawing/2014/main" id="{6E09B39B-8FAF-445E-9E34-B5D086682E69}"/>
              </a:ext>
            </a:extLst>
          </p:cNvPr>
          <p:cNvSpPr txBox="1"/>
          <p:nvPr userDrawn="1"/>
        </p:nvSpPr>
        <p:spPr>
          <a:xfrm>
            <a:off x="358789" y="277465"/>
            <a:ext cx="9720000" cy="461665"/>
          </a:xfrm>
          <a:prstGeom prst="rect">
            <a:avLst/>
          </a:prstGeom>
          <a:noFill/>
        </p:spPr>
        <p:txBody>
          <a:bodyPr wrap="square" lIns="0" rtlCol="0">
            <a:spAutoFit/>
          </a:bodyPr>
          <a:lstStyle/>
          <a:p>
            <a:r>
              <a:rPr lang="en-AU" sz="1400" dirty="0">
                <a:solidFill>
                  <a:schemeClr val="tx1"/>
                </a:solidFill>
                <a:latin typeface="Public Sans SemiBold" pitchFamily="2" charset="0"/>
              </a:rPr>
              <a:t>Resources Regulator</a:t>
            </a:r>
          </a:p>
          <a:p>
            <a:r>
              <a:rPr lang="en-AU" sz="1000" dirty="0">
                <a:solidFill>
                  <a:schemeClr val="tx1"/>
                </a:solidFill>
                <a:latin typeface="Public Sans Light" pitchFamily="2" charset="0"/>
              </a:rPr>
              <a:t>Department of Regional NSW</a:t>
            </a:r>
          </a:p>
        </p:txBody>
      </p:sp>
    </p:spTree>
    <p:extLst>
      <p:ext uri="{BB962C8B-B14F-4D97-AF65-F5344CB8AC3E}">
        <p14:creationId xmlns:p14="http://schemas.microsoft.com/office/powerpoint/2010/main" val="2505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Divider-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2" y="0"/>
            <a:ext cx="12192001" cy="333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cxnSp>
        <p:nvCxnSpPr>
          <p:cNvPr id="13" name="Straight Connector 12">
            <a:extLst>
              <a:ext uri="{FF2B5EF4-FFF2-40B4-BE49-F238E27FC236}">
                <a16:creationId xmlns:a16="http://schemas.microsoft.com/office/drawing/2014/main" id="{F531392B-0D51-4D46-D377-ECD24A94BE3A}"/>
              </a:ext>
            </a:extLst>
          </p:cNvPr>
          <p:cNvCxnSpPr>
            <a:cxnSpLocks/>
          </p:cNvCxnSpPr>
          <p:nvPr userDrawn="1"/>
        </p:nvCxnSpPr>
        <p:spPr>
          <a:xfrm>
            <a:off x="350400" y="352625"/>
            <a:ext cx="11491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090EDAD-45F0-8156-4827-26A66C7006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46" y="468768"/>
            <a:ext cx="629907" cy="684782"/>
          </a:xfrm>
          <a:prstGeom prst="rect">
            <a:avLst/>
          </a:prstGeom>
        </p:spPr>
      </p:pic>
      <p:sp>
        <p:nvSpPr>
          <p:cNvPr id="10" name="TextBox 9">
            <a:extLst>
              <a:ext uri="{FF2B5EF4-FFF2-40B4-BE49-F238E27FC236}">
                <a16:creationId xmlns:a16="http://schemas.microsoft.com/office/drawing/2014/main" id="{4E5C5019-A4D3-4490-8A62-2D202F367A43}"/>
              </a:ext>
            </a:extLst>
          </p:cNvPr>
          <p:cNvSpPr txBox="1"/>
          <p:nvPr userDrawn="1"/>
        </p:nvSpPr>
        <p:spPr>
          <a:xfrm>
            <a:off x="350400" y="416244"/>
            <a:ext cx="6470728" cy="461665"/>
          </a:xfrm>
          <a:prstGeom prst="rect">
            <a:avLst/>
          </a:prstGeom>
          <a:noFill/>
        </p:spPr>
        <p:txBody>
          <a:bodyPr wrap="square" lIns="0" rtlCol="0">
            <a:spAutoFit/>
          </a:bodyPr>
          <a:lstStyle/>
          <a:p>
            <a:r>
              <a:rPr lang="en-AU" sz="1400" dirty="0">
                <a:solidFill>
                  <a:schemeClr val="accent1"/>
                </a:solidFill>
                <a:latin typeface="Public Sans SemiBold" pitchFamily="2" charset="0"/>
              </a:rPr>
              <a:t>Resources Regulator</a:t>
            </a:r>
          </a:p>
          <a:p>
            <a:r>
              <a:rPr lang="en-AU" sz="1000" dirty="0">
                <a:solidFill>
                  <a:schemeClr val="accent1"/>
                </a:solidFill>
                <a:latin typeface="Public Sans Light" pitchFamily="2" charset="0"/>
              </a:rPr>
              <a:t>Department of Regional NSW</a:t>
            </a:r>
          </a:p>
        </p:txBody>
      </p:sp>
    </p:spTree>
    <p:extLst>
      <p:ext uri="{BB962C8B-B14F-4D97-AF65-F5344CB8AC3E}">
        <p14:creationId xmlns:p14="http://schemas.microsoft.com/office/powerpoint/2010/main" val="428838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Divider-6">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612021"/>
            <a:ext cx="10242886" cy="1009606"/>
          </a:xfrm>
          <a:ln>
            <a:noFill/>
          </a:ln>
        </p:spPr>
        <p:txBody>
          <a:bodyPr anchor="t">
            <a:normAutofit/>
          </a:bodyPr>
          <a:lstStyle>
            <a:lvl1pPr algn="l">
              <a:lnSpc>
                <a:spcPct val="90000"/>
              </a:lnSpc>
              <a:defRPr sz="4800">
                <a:solidFill>
                  <a:schemeClr val="accent1"/>
                </a:solidFill>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974283"/>
            <a:ext cx="10242886" cy="523717"/>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accent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6138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2435772-FE2A-CAC5-CF25-A573077919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1200" y="360321"/>
            <a:ext cx="630000" cy="684882"/>
          </a:xfrm>
          <a:prstGeom prst="rect">
            <a:avLst/>
          </a:prstGeom>
        </p:spPr>
      </p:pic>
    </p:spTree>
    <p:extLst>
      <p:ext uri="{BB962C8B-B14F-4D97-AF65-F5344CB8AC3E}">
        <p14:creationId xmlns:p14="http://schemas.microsoft.com/office/powerpoint/2010/main" val="398019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69" r:id="rId3"/>
    <p:sldLayoutId id="2147483694" r:id="rId4"/>
    <p:sldLayoutId id="2147483709" r:id="rId5"/>
    <p:sldLayoutId id="2147483675" r:id="rId6"/>
    <p:sldLayoutId id="2147483676" r:id="rId7"/>
    <p:sldLayoutId id="2147483697" r:id="rId8"/>
    <p:sldLayoutId id="2147483698" r:id="rId9"/>
    <p:sldLayoutId id="2147483672" r:id="rId10"/>
    <p:sldLayoutId id="2147483677" r:id="rId11"/>
    <p:sldLayoutId id="2147483664" r:id="rId12"/>
    <p:sldLayoutId id="2147483701" r:id="rId13"/>
    <p:sldLayoutId id="2147483678" r:id="rId14"/>
    <p:sldLayoutId id="2147483679" r:id="rId15"/>
    <p:sldLayoutId id="2147483680" r:id="rId16"/>
    <p:sldLayoutId id="2147483703" r:id="rId17"/>
    <p:sldLayoutId id="2147483681" r:id="rId18"/>
    <p:sldLayoutId id="2147483682" r:id="rId19"/>
    <p:sldLayoutId id="2147483683" r:id="rId20"/>
    <p:sldLayoutId id="2147483685" r:id="rId21"/>
    <p:sldLayoutId id="2147483666" r:id="rId22"/>
    <p:sldLayoutId id="2147483667" r:id="rId23"/>
    <p:sldLayoutId id="2147483705" r:id="rId24"/>
    <p:sldLayoutId id="2147483706" r:id="rId25"/>
    <p:sldLayoutId id="2147483708" r:id="rId26"/>
    <p:sldLayoutId id="2147483710" r:id="rId27"/>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B0D198-68FB-27EA-546E-182BA95DC519}"/>
              </a:ext>
            </a:extLst>
          </p:cNvPr>
          <p:cNvSpPr>
            <a:spLocks noGrp="1"/>
          </p:cNvSpPr>
          <p:nvPr>
            <p:ph type="ctrTitle"/>
          </p:nvPr>
        </p:nvSpPr>
        <p:spPr/>
        <p:txBody>
          <a:bodyPr/>
          <a:lstStyle/>
          <a:p>
            <a:r>
              <a:rPr lang="en-US" dirty="0"/>
              <a:t>Central Assessment Unit</a:t>
            </a:r>
          </a:p>
        </p:txBody>
      </p:sp>
      <p:sp>
        <p:nvSpPr>
          <p:cNvPr id="4" name="Text Placeholder 3">
            <a:extLst>
              <a:ext uri="{FF2B5EF4-FFF2-40B4-BE49-F238E27FC236}">
                <a16:creationId xmlns:a16="http://schemas.microsoft.com/office/drawing/2014/main" id="{90F94E63-BFE1-FD0D-293F-982BE42F02DA}"/>
              </a:ext>
            </a:extLst>
          </p:cNvPr>
          <p:cNvSpPr>
            <a:spLocks noGrp="1"/>
          </p:cNvSpPr>
          <p:nvPr>
            <p:ph type="body" sz="quarter" idx="10"/>
          </p:nvPr>
        </p:nvSpPr>
        <p:spPr/>
        <p:txBody>
          <a:bodyPr/>
          <a:lstStyle/>
          <a:p>
            <a:r>
              <a:rPr lang="en-US" dirty="0"/>
              <a:t>Underground Coal Mining Engineering Managers Forum</a:t>
            </a:r>
          </a:p>
        </p:txBody>
      </p:sp>
      <p:sp>
        <p:nvSpPr>
          <p:cNvPr id="5" name="Text Placeholder 4">
            <a:extLst>
              <a:ext uri="{FF2B5EF4-FFF2-40B4-BE49-F238E27FC236}">
                <a16:creationId xmlns:a16="http://schemas.microsoft.com/office/drawing/2014/main" id="{970F5BC2-0836-49C8-0590-8329C0CD58A9}"/>
              </a:ext>
            </a:extLst>
          </p:cNvPr>
          <p:cNvSpPr>
            <a:spLocks noGrp="1"/>
          </p:cNvSpPr>
          <p:nvPr>
            <p:ph type="body" sz="quarter" idx="11"/>
          </p:nvPr>
        </p:nvSpPr>
        <p:spPr/>
        <p:txBody>
          <a:bodyPr/>
          <a:lstStyle/>
          <a:p>
            <a:r>
              <a:rPr lang="en-US" dirty="0"/>
              <a:t>Ben Withers</a:t>
            </a:r>
          </a:p>
        </p:txBody>
      </p:sp>
      <p:sp>
        <p:nvSpPr>
          <p:cNvPr id="6" name="Text Placeholder 5">
            <a:extLst>
              <a:ext uri="{FF2B5EF4-FFF2-40B4-BE49-F238E27FC236}">
                <a16:creationId xmlns:a16="http://schemas.microsoft.com/office/drawing/2014/main" id="{CC80E9B3-07E5-2F6C-A1ED-1180A917578F}"/>
              </a:ext>
            </a:extLst>
          </p:cNvPr>
          <p:cNvSpPr>
            <a:spLocks noGrp="1"/>
          </p:cNvSpPr>
          <p:nvPr>
            <p:ph type="body" sz="quarter" idx="12"/>
          </p:nvPr>
        </p:nvSpPr>
        <p:spPr/>
        <p:txBody>
          <a:bodyPr/>
          <a:lstStyle/>
          <a:p>
            <a:r>
              <a:rPr lang="en-US" dirty="0"/>
              <a:t>21 March 2023</a:t>
            </a:r>
          </a:p>
        </p:txBody>
      </p:sp>
      <p:pic>
        <p:nvPicPr>
          <p:cNvPr id="9" name="Picture Placeholder 8" descr="A picture containing old&#10;&#10;Description automatically generated">
            <a:extLst>
              <a:ext uri="{FF2B5EF4-FFF2-40B4-BE49-F238E27FC236}">
                <a16:creationId xmlns:a16="http://schemas.microsoft.com/office/drawing/2014/main" id="{23CCFE39-201C-43AC-A31D-2D3758CB941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230" r="9230"/>
          <a:stretch>
            <a:fillRect/>
          </a:stretch>
        </p:blipFill>
        <p:spPr/>
      </p:pic>
    </p:spTree>
    <p:extLst>
      <p:ext uri="{BB962C8B-B14F-4D97-AF65-F5344CB8AC3E}">
        <p14:creationId xmlns:p14="http://schemas.microsoft.com/office/powerpoint/2010/main" val="3779345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91EC-E78C-4316-B166-E294A57C7E4B}"/>
              </a:ext>
            </a:extLst>
          </p:cNvPr>
          <p:cNvSpPr>
            <a:spLocks noGrp="1"/>
          </p:cNvSpPr>
          <p:nvPr>
            <p:ph type="title"/>
          </p:nvPr>
        </p:nvSpPr>
        <p:spPr/>
        <p:txBody>
          <a:bodyPr/>
          <a:lstStyle/>
          <a:p>
            <a:r>
              <a:rPr lang="en-AU" dirty="0"/>
              <a:t>Remember the Media</a:t>
            </a:r>
          </a:p>
        </p:txBody>
      </p:sp>
      <p:sp>
        <p:nvSpPr>
          <p:cNvPr id="3" name="Content Placeholder 2">
            <a:extLst>
              <a:ext uri="{FF2B5EF4-FFF2-40B4-BE49-F238E27FC236}">
                <a16:creationId xmlns:a16="http://schemas.microsoft.com/office/drawing/2014/main" id="{15C9DD7E-3370-4A25-B287-B5909B07C621}"/>
              </a:ext>
            </a:extLst>
          </p:cNvPr>
          <p:cNvSpPr>
            <a:spLocks noGrp="1"/>
          </p:cNvSpPr>
          <p:nvPr>
            <p:ph idx="15"/>
          </p:nvPr>
        </p:nvSpPr>
        <p:spPr/>
        <p:txBody>
          <a:bodyPr>
            <a:normAutofit/>
          </a:bodyPr>
          <a:lstStyle/>
          <a:p>
            <a:r>
              <a:rPr lang="en-AU" dirty="0"/>
              <a:t>This day &amp; age with all the current forms of “media” news travels very fast.</a:t>
            </a:r>
          </a:p>
          <a:p>
            <a:r>
              <a:rPr lang="en-AU" dirty="0"/>
              <a:t>If an ambulance is called TV &amp; Radio may pick it up.</a:t>
            </a:r>
          </a:p>
          <a:p>
            <a:r>
              <a:rPr lang="en-AU" dirty="0"/>
              <a:t>If the police are called, they ring either us or </a:t>
            </a:r>
            <a:r>
              <a:rPr lang="en-AU" dirty="0" err="1"/>
              <a:t>Safework</a:t>
            </a:r>
            <a:r>
              <a:rPr lang="en-AU" dirty="0"/>
              <a:t> with an “event number”.</a:t>
            </a:r>
          </a:p>
          <a:p>
            <a:r>
              <a:rPr lang="en-AU" dirty="0"/>
              <a:t>If </a:t>
            </a:r>
            <a:r>
              <a:rPr lang="en-AU" dirty="0" err="1"/>
              <a:t>Safework</a:t>
            </a:r>
            <a:r>
              <a:rPr lang="en-AU" dirty="0"/>
              <a:t> receives a call, they ring us with an “event number”.</a:t>
            </a:r>
          </a:p>
          <a:p>
            <a:r>
              <a:rPr lang="en-AU" dirty="0"/>
              <a:t>The workforce or public will ring to make sure we are aware of what has happened.</a:t>
            </a:r>
          </a:p>
        </p:txBody>
      </p:sp>
    </p:spTree>
    <p:extLst>
      <p:ext uri="{BB962C8B-B14F-4D97-AF65-F5344CB8AC3E}">
        <p14:creationId xmlns:p14="http://schemas.microsoft.com/office/powerpoint/2010/main" val="38678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C622-AD18-46F0-ABD8-F0478CECE867}"/>
              </a:ext>
            </a:extLst>
          </p:cNvPr>
          <p:cNvSpPr>
            <a:spLocks noGrp="1"/>
          </p:cNvSpPr>
          <p:nvPr>
            <p:ph type="title"/>
          </p:nvPr>
        </p:nvSpPr>
        <p:spPr/>
        <p:txBody>
          <a:bodyPr/>
          <a:lstStyle/>
          <a:p>
            <a:r>
              <a:rPr lang="en-AU" dirty="0"/>
              <a:t>Notifier aware</a:t>
            </a:r>
          </a:p>
        </p:txBody>
      </p:sp>
      <p:sp>
        <p:nvSpPr>
          <p:cNvPr id="3" name="Content Placeholder 2">
            <a:extLst>
              <a:ext uri="{FF2B5EF4-FFF2-40B4-BE49-F238E27FC236}">
                <a16:creationId xmlns:a16="http://schemas.microsoft.com/office/drawing/2014/main" id="{8DEEB066-D8E5-4030-A6BD-6D20AB484E79}"/>
              </a:ext>
            </a:extLst>
          </p:cNvPr>
          <p:cNvSpPr>
            <a:spLocks noGrp="1"/>
          </p:cNvSpPr>
          <p:nvPr>
            <p:ph idx="15"/>
          </p:nvPr>
        </p:nvSpPr>
        <p:spPr/>
        <p:txBody>
          <a:bodyPr/>
          <a:lstStyle/>
          <a:p>
            <a:r>
              <a:rPr lang="en-AU" dirty="0"/>
              <a:t>3 date fields in an incident:</a:t>
            </a:r>
          </a:p>
          <a:p>
            <a:pPr marL="342900" indent="-342900">
              <a:buFont typeface="Arial" panose="020B0604020202020204" pitchFamily="34" charset="0"/>
              <a:buChar char="•"/>
            </a:pPr>
            <a:r>
              <a:rPr lang="en-AU" dirty="0"/>
              <a:t>The Incident date &amp; time</a:t>
            </a:r>
          </a:p>
          <a:p>
            <a:pPr marL="342900" indent="-342900">
              <a:buFont typeface="Arial" panose="020B0604020202020204" pitchFamily="34" charset="0"/>
              <a:buChar char="•"/>
            </a:pPr>
            <a:r>
              <a:rPr lang="en-AU" dirty="0"/>
              <a:t>The date and time the notifier became aware the incident was notifiable</a:t>
            </a:r>
          </a:p>
          <a:p>
            <a:pPr marL="342900" indent="-342900">
              <a:buFont typeface="Arial" panose="020B0604020202020204" pitchFamily="34" charset="0"/>
              <a:buChar char="•"/>
            </a:pPr>
            <a:r>
              <a:rPr lang="en-AU" dirty="0"/>
              <a:t>The date and time the regulator was notified</a:t>
            </a:r>
          </a:p>
          <a:p>
            <a:pPr marL="342900" indent="-342900">
              <a:buFont typeface="Arial" panose="020B0604020202020204" pitchFamily="34" charset="0"/>
              <a:buChar char="•"/>
            </a:pPr>
            <a:endParaRPr lang="en-AU" dirty="0"/>
          </a:p>
          <a:p>
            <a:r>
              <a:rPr lang="en-AU" dirty="0"/>
              <a:t>System generates non-compliance for those reported outside of the legislated requirements</a:t>
            </a:r>
          </a:p>
          <a:p>
            <a:endParaRPr lang="en-AU" dirty="0"/>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30A96679-421F-4EA7-8924-6B92D12583F8}"/>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6814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DB8BD6B6-2347-4E75-8A1F-822CE93E7271}"/>
              </a:ext>
            </a:extLst>
          </p:cNvPr>
          <p:cNvSpPr>
            <a:spLocks noGrp="1"/>
          </p:cNvSpPr>
          <p:nvPr>
            <p:ph idx="15"/>
          </p:nvPr>
        </p:nvSpPr>
        <p:spPr/>
        <p:txBody>
          <a:bodyPr/>
          <a:lstStyle/>
          <a:p>
            <a:endParaRPr lang="en-AU" dirty="0"/>
          </a:p>
        </p:txBody>
      </p:sp>
      <p:sp>
        <p:nvSpPr>
          <p:cNvPr id="2" name="Title 1">
            <a:extLst>
              <a:ext uri="{FF2B5EF4-FFF2-40B4-BE49-F238E27FC236}">
                <a16:creationId xmlns:a16="http://schemas.microsoft.com/office/drawing/2014/main" id="{A30D5D76-A03C-4A4F-8BA3-D25904398FE0}"/>
              </a:ext>
            </a:extLst>
          </p:cNvPr>
          <p:cNvSpPr>
            <a:spLocks noGrp="1"/>
          </p:cNvSpPr>
          <p:nvPr>
            <p:ph type="title"/>
          </p:nvPr>
        </p:nvSpPr>
        <p:spPr/>
        <p:txBody>
          <a:bodyPr/>
          <a:lstStyle/>
          <a:p>
            <a:r>
              <a:rPr lang="en-AU" dirty="0"/>
              <a:t>Notifier aware</a:t>
            </a:r>
          </a:p>
        </p:txBody>
      </p:sp>
      <p:sp>
        <p:nvSpPr>
          <p:cNvPr id="4" name="Slide Number Placeholder 3">
            <a:extLst>
              <a:ext uri="{FF2B5EF4-FFF2-40B4-BE49-F238E27FC236}">
                <a16:creationId xmlns:a16="http://schemas.microsoft.com/office/drawing/2014/main" id="{7A00D0D6-ADF7-49AE-8BC9-67F71E3EA1B0}"/>
              </a:ext>
            </a:extLst>
          </p:cNvPr>
          <p:cNvSpPr>
            <a:spLocks noGrp="1"/>
          </p:cNvSpPr>
          <p:nvPr>
            <p:ph type="sldNum" sz="quarter" idx="12"/>
          </p:nvPr>
        </p:nvSpPr>
        <p:spPr/>
        <p:txBody>
          <a:bodyPr/>
          <a:lstStyle/>
          <a:p>
            <a:fld id="{10A01DC5-1685-4615-8240-15192985C6A2}" type="slidenum">
              <a:rPr lang="en-AU" smtClean="0"/>
              <a:t>12</a:t>
            </a:fld>
            <a:endParaRPr lang="en-AU" dirty="0"/>
          </a:p>
        </p:txBody>
      </p:sp>
      <p:graphicFrame>
        <p:nvGraphicFramePr>
          <p:cNvPr id="7" name="Table 7">
            <a:extLst>
              <a:ext uri="{FF2B5EF4-FFF2-40B4-BE49-F238E27FC236}">
                <a16:creationId xmlns:a16="http://schemas.microsoft.com/office/drawing/2014/main" id="{0677D39B-A248-47DC-83C6-61900EEC5507}"/>
              </a:ext>
            </a:extLst>
          </p:cNvPr>
          <p:cNvGraphicFramePr>
            <a:graphicFrameLocks noGrp="1"/>
          </p:cNvGraphicFramePr>
          <p:nvPr>
            <p:extLst>
              <p:ext uri="{D42A27DB-BD31-4B8C-83A1-F6EECF244321}">
                <p14:modId xmlns:p14="http://schemas.microsoft.com/office/powerpoint/2010/main" val="1572785987"/>
              </p:ext>
            </p:extLst>
          </p:nvPr>
        </p:nvGraphicFramePr>
        <p:xfrm>
          <a:off x="2032000" y="5042980"/>
          <a:ext cx="8128000" cy="1112520"/>
        </p:xfrm>
        <a:graphic>
          <a:graphicData uri="http://schemas.openxmlformats.org/drawingml/2006/table">
            <a:tbl>
              <a:tblPr firstRow="1" bandRow="1">
                <a:tableStyleId>{5DA37D80-6434-44D0-A028-1B22A696006F}</a:tableStyleId>
              </a:tblPr>
              <a:tblGrid>
                <a:gridCol w="4064000">
                  <a:extLst>
                    <a:ext uri="{9D8B030D-6E8A-4147-A177-3AD203B41FA5}">
                      <a16:colId xmlns:a16="http://schemas.microsoft.com/office/drawing/2014/main" val="1039135130"/>
                    </a:ext>
                  </a:extLst>
                </a:gridCol>
                <a:gridCol w="4064000">
                  <a:extLst>
                    <a:ext uri="{9D8B030D-6E8A-4147-A177-3AD203B41FA5}">
                      <a16:colId xmlns:a16="http://schemas.microsoft.com/office/drawing/2014/main" val="3187215596"/>
                    </a:ext>
                  </a:extLst>
                </a:gridCol>
              </a:tblGrid>
              <a:tr h="370840">
                <a:tc>
                  <a:txBody>
                    <a:bodyPr/>
                    <a:lstStyle/>
                    <a:p>
                      <a:r>
                        <a:rPr lang="en-AU" b="0" dirty="0"/>
                        <a:t>Incident date</a:t>
                      </a:r>
                    </a:p>
                  </a:txBody>
                  <a:tcPr/>
                </a:tc>
                <a:tc>
                  <a:txBody>
                    <a:bodyPr/>
                    <a:lstStyle/>
                    <a:p>
                      <a:r>
                        <a:rPr lang="en-AU" b="0" dirty="0"/>
                        <a:t>4 October 2022</a:t>
                      </a:r>
                    </a:p>
                  </a:txBody>
                  <a:tcPr/>
                </a:tc>
                <a:extLst>
                  <a:ext uri="{0D108BD9-81ED-4DB2-BD59-A6C34878D82A}">
                    <a16:rowId xmlns:a16="http://schemas.microsoft.com/office/drawing/2014/main" val="2554089857"/>
                  </a:ext>
                </a:extLst>
              </a:tr>
              <a:tr h="370840">
                <a:tc>
                  <a:txBody>
                    <a:bodyPr/>
                    <a:lstStyle/>
                    <a:p>
                      <a:r>
                        <a:rPr lang="en-AU" dirty="0"/>
                        <a:t>Date notifier became aware</a:t>
                      </a:r>
                    </a:p>
                  </a:txBody>
                  <a:tcPr/>
                </a:tc>
                <a:tc>
                  <a:txBody>
                    <a:bodyPr/>
                    <a:lstStyle/>
                    <a:p>
                      <a:r>
                        <a:rPr lang="en-AU" dirty="0"/>
                        <a:t>9 March 2023</a:t>
                      </a:r>
                    </a:p>
                  </a:txBody>
                  <a:tcPr/>
                </a:tc>
                <a:extLst>
                  <a:ext uri="{0D108BD9-81ED-4DB2-BD59-A6C34878D82A}">
                    <a16:rowId xmlns:a16="http://schemas.microsoft.com/office/drawing/2014/main" val="3782748706"/>
                  </a:ext>
                </a:extLst>
              </a:tr>
              <a:tr h="370840">
                <a:tc>
                  <a:txBody>
                    <a:bodyPr/>
                    <a:lstStyle/>
                    <a:p>
                      <a:r>
                        <a:rPr lang="en-AU" dirty="0"/>
                        <a:t>Notified to Regulator</a:t>
                      </a:r>
                    </a:p>
                  </a:txBody>
                  <a:tcPr/>
                </a:tc>
                <a:tc>
                  <a:txBody>
                    <a:bodyPr/>
                    <a:lstStyle/>
                    <a:p>
                      <a:r>
                        <a:rPr lang="en-AU" dirty="0"/>
                        <a:t>10 March 2023</a:t>
                      </a:r>
                    </a:p>
                  </a:txBody>
                  <a:tcPr/>
                </a:tc>
                <a:extLst>
                  <a:ext uri="{0D108BD9-81ED-4DB2-BD59-A6C34878D82A}">
                    <a16:rowId xmlns:a16="http://schemas.microsoft.com/office/drawing/2014/main" val="3190156388"/>
                  </a:ext>
                </a:extLst>
              </a:tr>
            </a:tbl>
          </a:graphicData>
        </a:graphic>
      </p:graphicFrame>
      <p:sp>
        <p:nvSpPr>
          <p:cNvPr id="8" name="Rectangle: Rounded Corners 7">
            <a:extLst>
              <a:ext uri="{FF2B5EF4-FFF2-40B4-BE49-F238E27FC236}">
                <a16:creationId xmlns:a16="http://schemas.microsoft.com/office/drawing/2014/main" id="{7BAA7F95-5067-4A12-8F94-7B9F91B00102}"/>
              </a:ext>
            </a:extLst>
          </p:cNvPr>
          <p:cNvSpPr/>
          <p:nvPr/>
        </p:nvSpPr>
        <p:spPr>
          <a:xfrm>
            <a:off x="360000" y="2487695"/>
            <a:ext cx="2202425" cy="1900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4/10/2022</a:t>
            </a:r>
            <a:br>
              <a:rPr lang="en-AU" sz="2000" dirty="0"/>
            </a:br>
            <a:r>
              <a:rPr lang="en-AU" sz="2000" dirty="0"/>
              <a:t>Worker strains shoulder</a:t>
            </a:r>
          </a:p>
        </p:txBody>
      </p:sp>
      <p:sp>
        <p:nvSpPr>
          <p:cNvPr id="9" name="Rectangle: Rounded Corners 8">
            <a:extLst>
              <a:ext uri="{FF2B5EF4-FFF2-40B4-BE49-F238E27FC236}">
                <a16:creationId xmlns:a16="http://schemas.microsoft.com/office/drawing/2014/main" id="{B0CF0839-ED13-49BF-9763-E3252A3BBF24}"/>
              </a:ext>
            </a:extLst>
          </p:cNvPr>
          <p:cNvSpPr/>
          <p:nvPr/>
        </p:nvSpPr>
        <p:spPr>
          <a:xfrm>
            <a:off x="3422748" y="2487695"/>
            <a:ext cx="2202425" cy="1900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7 March 2023</a:t>
            </a:r>
            <a:br>
              <a:rPr lang="en-AU" sz="2000" dirty="0"/>
            </a:br>
            <a:r>
              <a:rPr lang="en-AU" sz="2000" dirty="0"/>
              <a:t>Worker undergoes surgery</a:t>
            </a:r>
          </a:p>
        </p:txBody>
      </p:sp>
      <p:sp>
        <p:nvSpPr>
          <p:cNvPr id="10" name="Rectangle: Rounded Corners 9">
            <a:extLst>
              <a:ext uri="{FF2B5EF4-FFF2-40B4-BE49-F238E27FC236}">
                <a16:creationId xmlns:a16="http://schemas.microsoft.com/office/drawing/2014/main" id="{7181A9E0-55D5-4131-B94C-FD357BF43B26}"/>
              </a:ext>
            </a:extLst>
          </p:cNvPr>
          <p:cNvSpPr/>
          <p:nvPr/>
        </p:nvSpPr>
        <p:spPr>
          <a:xfrm>
            <a:off x="6566829" y="2330243"/>
            <a:ext cx="2202425" cy="2281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t>9 March 2023</a:t>
            </a:r>
            <a:br>
              <a:rPr lang="en-AU" sz="1800" dirty="0"/>
            </a:br>
            <a:r>
              <a:rPr lang="en-AU" sz="1800" dirty="0"/>
              <a:t>Certificate received stating that the worker will be unfit for suitable duties for 7 days</a:t>
            </a:r>
          </a:p>
        </p:txBody>
      </p:sp>
      <p:sp>
        <p:nvSpPr>
          <p:cNvPr id="11" name="Rectangle: Rounded Corners 10">
            <a:extLst>
              <a:ext uri="{FF2B5EF4-FFF2-40B4-BE49-F238E27FC236}">
                <a16:creationId xmlns:a16="http://schemas.microsoft.com/office/drawing/2014/main" id="{3271CD94-ACD3-4644-8661-C16BF453C190}"/>
              </a:ext>
            </a:extLst>
          </p:cNvPr>
          <p:cNvSpPr/>
          <p:nvPr/>
        </p:nvSpPr>
        <p:spPr>
          <a:xfrm>
            <a:off x="9605575" y="2464287"/>
            <a:ext cx="2202425" cy="1900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10 March 2023</a:t>
            </a:r>
            <a:br>
              <a:rPr lang="en-AU" sz="2000" dirty="0"/>
            </a:br>
            <a:r>
              <a:rPr lang="en-AU" sz="2000" dirty="0"/>
              <a:t>Notification completed on the portal</a:t>
            </a:r>
          </a:p>
        </p:txBody>
      </p:sp>
      <p:grpSp>
        <p:nvGrpSpPr>
          <p:cNvPr id="12" name="Group 11">
            <a:extLst>
              <a:ext uri="{FF2B5EF4-FFF2-40B4-BE49-F238E27FC236}">
                <a16:creationId xmlns:a16="http://schemas.microsoft.com/office/drawing/2014/main" id="{72E213DD-39E2-4104-9AB6-4899D0A0D6EF}"/>
              </a:ext>
            </a:extLst>
          </p:cNvPr>
          <p:cNvGrpSpPr/>
          <p:nvPr/>
        </p:nvGrpSpPr>
        <p:grpSpPr>
          <a:xfrm>
            <a:off x="2767944" y="3141638"/>
            <a:ext cx="466294" cy="545476"/>
            <a:chOff x="2424480" y="918861"/>
            <a:chExt cx="466294" cy="545476"/>
          </a:xfrm>
        </p:grpSpPr>
        <p:sp>
          <p:nvSpPr>
            <p:cNvPr id="13" name="Arrow: Right 12">
              <a:extLst>
                <a:ext uri="{FF2B5EF4-FFF2-40B4-BE49-F238E27FC236}">
                  <a16:creationId xmlns:a16="http://schemas.microsoft.com/office/drawing/2014/main" id="{91B6BAF9-24C8-4EA2-8F19-D2567E3E73A9}"/>
                </a:ext>
              </a:extLst>
            </p:cNvPr>
            <p:cNvSpPr/>
            <p:nvPr/>
          </p:nvSpPr>
          <p:spPr>
            <a:xfrm>
              <a:off x="2424480" y="918861"/>
              <a:ext cx="466294" cy="54547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row: Right 4">
              <a:extLst>
                <a:ext uri="{FF2B5EF4-FFF2-40B4-BE49-F238E27FC236}">
                  <a16:creationId xmlns:a16="http://schemas.microsoft.com/office/drawing/2014/main" id="{A1A61CB4-0BBE-41C1-A2FB-F7488B10098A}"/>
                </a:ext>
              </a:extLst>
            </p:cNvPr>
            <p:cNvSpPr txBox="1"/>
            <p:nvPr/>
          </p:nvSpPr>
          <p:spPr>
            <a:xfrm>
              <a:off x="2424480" y="1027956"/>
              <a:ext cx="326406" cy="327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p:txBody>
        </p:sp>
      </p:grpSp>
      <p:grpSp>
        <p:nvGrpSpPr>
          <p:cNvPr id="15" name="Group 14">
            <a:extLst>
              <a:ext uri="{FF2B5EF4-FFF2-40B4-BE49-F238E27FC236}">
                <a16:creationId xmlns:a16="http://schemas.microsoft.com/office/drawing/2014/main" id="{04A75B47-155A-49DE-B4FA-3B35758DA4C3}"/>
              </a:ext>
            </a:extLst>
          </p:cNvPr>
          <p:cNvGrpSpPr/>
          <p:nvPr/>
        </p:nvGrpSpPr>
        <p:grpSpPr>
          <a:xfrm>
            <a:off x="5875122" y="3188456"/>
            <a:ext cx="466294" cy="545476"/>
            <a:chOff x="2424480" y="918861"/>
            <a:chExt cx="466294" cy="545476"/>
          </a:xfrm>
        </p:grpSpPr>
        <p:sp>
          <p:nvSpPr>
            <p:cNvPr id="16" name="Arrow: Right 15">
              <a:extLst>
                <a:ext uri="{FF2B5EF4-FFF2-40B4-BE49-F238E27FC236}">
                  <a16:creationId xmlns:a16="http://schemas.microsoft.com/office/drawing/2014/main" id="{864D161D-4BF3-4B3D-A767-234220704E27}"/>
                </a:ext>
              </a:extLst>
            </p:cNvPr>
            <p:cNvSpPr/>
            <p:nvPr/>
          </p:nvSpPr>
          <p:spPr>
            <a:xfrm>
              <a:off x="2424480" y="918861"/>
              <a:ext cx="466294" cy="54547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Arrow: Right 4">
              <a:extLst>
                <a:ext uri="{FF2B5EF4-FFF2-40B4-BE49-F238E27FC236}">
                  <a16:creationId xmlns:a16="http://schemas.microsoft.com/office/drawing/2014/main" id="{8AFAB373-6545-4676-904A-C4A0E6A58C3F}"/>
                </a:ext>
              </a:extLst>
            </p:cNvPr>
            <p:cNvSpPr txBox="1"/>
            <p:nvPr/>
          </p:nvSpPr>
          <p:spPr>
            <a:xfrm>
              <a:off x="2424480" y="1027956"/>
              <a:ext cx="326406" cy="327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p:txBody>
        </p:sp>
      </p:grpSp>
      <p:grpSp>
        <p:nvGrpSpPr>
          <p:cNvPr id="18" name="Group 17">
            <a:extLst>
              <a:ext uri="{FF2B5EF4-FFF2-40B4-BE49-F238E27FC236}">
                <a16:creationId xmlns:a16="http://schemas.microsoft.com/office/drawing/2014/main" id="{1826EEEF-E6B3-4132-B162-F8074A75D96B}"/>
              </a:ext>
            </a:extLst>
          </p:cNvPr>
          <p:cNvGrpSpPr/>
          <p:nvPr/>
        </p:nvGrpSpPr>
        <p:grpSpPr>
          <a:xfrm>
            <a:off x="9021126" y="3188456"/>
            <a:ext cx="466294" cy="545476"/>
            <a:chOff x="2424480" y="918861"/>
            <a:chExt cx="466294" cy="545476"/>
          </a:xfrm>
        </p:grpSpPr>
        <p:sp>
          <p:nvSpPr>
            <p:cNvPr id="19" name="Arrow: Right 18">
              <a:extLst>
                <a:ext uri="{FF2B5EF4-FFF2-40B4-BE49-F238E27FC236}">
                  <a16:creationId xmlns:a16="http://schemas.microsoft.com/office/drawing/2014/main" id="{EB3AE561-27D7-45AA-8901-DE6BD86D4B82}"/>
                </a:ext>
              </a:extLst>
            </p:cNvPr>
            <p:cNvSpPr/>
            <p:nvPr/>
          </p:nvSpPr>
          <p:spPr>
            <a:xfrm>
              <a:off x="2424480" y="918861"/>
              <a:ext cx="466294" cy="54547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Arrow: Right 4">
              <a:extLst>
                <a:ext uri="{FF2B5EF4-FFF2-40B4-BE49-F238E27FC236}">
                  <a16:creationId xmlns:a16="http://schemas.microsoft.com/office/drawing/2014/main" id="{60C0B924-44E6-4DF7-8CCF-D0669B5CAA7A}"/>
                </a:ext>
              </a:extLst>
            </p:cNvPr>
            <p:cNvSpPr txBox="1"/>
            <p:nvPr/>
          </p:nvSpPr>
          <p:spPr>
            <a:xfrm>
              <a:off x="2424480" y="1027956"/>
              <a:ext cx="326406" cy="327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p:txBody>
        </p:sp>
      </p:grpSp>
    </p:spTree>
    <p:extLst>
      <p:ext uri="{BB962C8B-B14F-4D97-AF65-F5344CB8AC3E}">
        <p14:creationId xmlns:p14="http://schemas.microsoft.com/office/powerpoint/2010/main" val="344380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8A97-BFC8-4FC3-8239-AA0157BA306C}"/>
              </a:ext>
            </a:extLst>
          </p:cNvPr>
          <p:cNvSpPr>
            <a:spLocks noGrp="1"/>
          </p:cNvSpPr>
          <p:nvPr>
            <p:ph type="title"/>
          </p:nvPr>
        </p:nvSpPr>
        <p:spPr/>
        <p:txBody>
          <a:bodyPr/>
          <a:lstStyle/>
          <a:p>
            <a:r>
              <a:rPr lang="en-AU" dirty="0"/>
              <a:t>Additional information needed</a:t>
            </a:r>
          </a:p>
        </p:txBody>
      </p:sp>
      <p:graphicFrame>
        <p:nvGraphicFramePr>
          <p:cNvPr id="5" name="Content Placeholder 4">
            <a:extLst>
              <a:ext uri="{FF2B5EF4-FFF2-40B4-BE49-F238E27FC236}">
                <a16:creationId xmlns:a16="http://schemas.microsoft.com/office/drawing/2014/main" id="{2313106F-7F27-4B65-B645-E6C1C5DB3D7C}"/>
              </a:ext>
            </a:extLst>
          </p:cNvPr>
          <p:cNvGraphicFramePr>
            <a:graphicFrameLocks noGrp="1"/>
          </p:cNvGraphicFramePr>
          <p:nvPr>
            <p:ph idx="15"/>
            <p:extLst>
              <p:ext uri="{D42A27DB-BD31-4B8C-83A1-F6EECF244321}">
                <p14:modId xmlns:p14="http://schemas.microsoft.com/office/powerpoint/2010/main" val="2116657129"/>
              </p:ext>
            </p:extLst>
          </p:nvPr>
        </p:nvGraphicFramePr>
        <p:xfrm>
          <a:off x="360000" y="2340000"/>
          <a:ext cx="11448000" cy="403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8A4E6BE-3A42-417D-97C7-A0F82850C2D5}"/>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82400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474F2D5-7DD4-4AC9-9010-CA4E5F3FC8D6}"/>
              </a:ext>
            </a:extLst>
          </p:cNvPr>
          <p:cNvSpPr>
            <a:spLocks noGrp="1"/>
          </p:cNvSpPr>
          <p:nvPr>
            <p:ph type="title"/>
          </p:nvPr>
        </p:nvSpPr>
        <p:spPr/>
        <p:txBody>
          <a:bodyPr/>
          <a:lstStyle/>
          <a:p>
            <a:r>
              <a:rPr lang="en-AU" dirty="0"/>
              <a:t>12 month incident trend</a:t>
            </a:r>
          </a:p>
        </p:txBody>
      </p:sp>
      <p:pic>
        <p:nvPicPr>
          <p:cNvPr id="6" name="Content Placeholder 5" descr="Chart, line chart&#10;&#10;Description automatically generated">
            <a:extLst>
              <a:ext uri="{FF2B5EF4-FFF2-40B4-BE49-F238E27FC236}">
                <a16:creationId xmlns:a16="http://schemas.microsoft.com/office/drawing/2014/main" id="{B3120FC8-A0E3-415B-8C2D-834A630F8614}"/>
              </a:ext>
            </a:extLst>
          </p:cNvPr>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3298200" y="2195999"/>
            <a:ext cx="5760000" cy="4320001"/>
          </a:xfrm>
        </p:spPr>
      </p:pic>
      <p:sp>
        <p:nvSpPr>
          <p:cNvPr id="3" name="Slide Number Placeholder 2">
            <a:extLst>
              <a:ext uri="{FF2B5EF4-FFF2-40B4-BE49-F238E27FC236}">
                <a16:creationId xmlns:a16="http://schemas.microsoft.com/office/drawing/2014/main" id="{78A5BE8E-43C4-4EDB-B28C-106C30F1EB56}"/>
              </a:ext>
            </a:extLst>
          </p:cNvPr>
          <p:cNvSpPr>
            <a:spLocks noGrp="1"/>
          </p:cNvSpPr>
          <p:nvPr>
            <p:ph type="sldNum" sz="quarter" idx="12"/>
          </p:nvPr>
        </p:nvSpPr>
        <p:spPr/>
        <p:txBody>
          <a:bodyPr/>
          <a:lstStyle/>
          <a:p>
            <a:fld id="{10A01DC5-1685-4615-8240-15192985C6A2}" type="slidenum">
              <a:rPr lang="en-AU" smtClean="0"/>
              <a:t>14</a:t>
            </a:fld>
            <a:endParaRPr lang="en-AU"/>
          </a:p>
        </p:txBody>
      </p:sp>
      <p:cxnSp>
        <p:nvCxnSpPr>
          <p:cNvPr id="12" name="Straight Connector 11">
            <a:extLst>
              <a:ext uri="{FF2B5EF4-FFF2-40B4-BE49-F238E27FC236}">
                <a16:creationId xmlns:a16="http://schemas.microsoft.com/office/drawing/2014/main" id="{787606BC-C833-49E0-9232-A18AF754F187}"/>
              </a:ext>
            </a:extLst>
          </p:cNvPr>
          <p:cNvCxnSpPr/>
          <p:nvPr/>
        </p:nvCxnSpPr>
        <p:spPr>
          <a:xfrm>
            <a:off x="3962092" y="2841505"/>
            <a:ext cx="5000625"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457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hart, line chart&#10;&#10;Description automatically generated">
            <a:extLst>
              <a:ext uri="{FF2B5EF4-FFF2-40B4-BE49-F238E27FC236}">
                <a16:creationId xmlns:a16="http://schemas.microsoft.com/office/drawing/2014/main" id="{3A7AC50B-245D-4876-87C7-398D24288F2E}"/>
              </a:ext>
            </a:extLst>
          </p:cNvPr>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3216000" y="2375999"/>
            <a:ext cx="5760000" cy="4320001"/>
          </a:xfrm>
        </p:spPr>
      </p:pic>
      <p:sp>
        <p:nvSpPr>
          <p:cNvPr id="9" name="Title 8">
            <a:extLst>
              <a:ext uri="{FF2B5EF4-FFF2-40B4-BE49-F238E27FC236}">
                <a16:creationId xmlns:a16="http://schemas.microsoft.com/office/drawing/2014/main" id="{B3126D8E-83E0-44FB-9422-3F1ABFD4D809}"/>
              </a:ext>
            </a:extLst>
          </p:cNvPr>
          <p:cNvSpPr>
            <a:spLocks noGrp="1"/>
          </p:cNvSpPr>
          <p:nvPr>
            <p:ph type="title"/>
          </p:nvPr>
        </p:nvSpPr>
        <p:spPr/>
        <p:txBody>
          <a:bodyPr/>
          <a:lstStyle/>
          <a:p>
            <a:r>
              <a:rPr lang="en-AU" dirty="0"/>
              <a:t>12 month incident trend – </a:t>
            </a:r>
            <a:r>
              <a:rPr lang="en-AU"/>
              <a:t>Underground Coal </a:t>
            </a:r>
            <a:endParaRPr lang="en-AU" dirty="0"/>
          </a:p>
        </p:txBody>
      </p:sp>
      <p:sp>
        <p:nvSpPr>
          <p:cNvPr id="4" name="Slide Number Placeholder 3">
            <a:extLst>
              <a:ext uri="{FF2B5EF4-FFF2-40B4-BE49-F238E27FC236}">
                <a16:creationId xmlns:a16="http://schemas.microsoft.com/office/drawing/2014/main" id="{DD7A42CC-95D4-4B26-96FB-F28B63707834}"/>
              </a:ext>
            </a:extLst>
          </p:cNvPr>
          <p:cNvSpPr>
            <a:spLocks noGrp="1"/>
          </p:cNvSpPr>
          <p:nvPr>
            <p:ph type="sldNum" sz="quarter" idx="12"/>
          </p:nvPr>
        </p:nvSpPr>
        <p:spPr/>
        <p:txBody>
          <a:bodyPr/>
          <a:lstStyle/>
          <a:p>
            <a:fld id="{10A01DC5-1685-4615-8240-15192985C6A2}" type="slidenum">
              <a:rPr lang="en-AU" smtClean="0"/>
              <a:t>15</a:t>
            </a:fld>
            <a:endParaRPr lang="en-AU" dirty="0"/>
          </a:p>
        </p:txBody>
      </p:sp>
      <p:cxnSp>
        <p:nvCxnSpPr>
          <p:cNvPr id="6" name="Straight Connector 5">
            <a:extLst>
              <a:ext uri="{FF2B5EF4-FFF2-40B4-BE49-F238E27FC236}">
                <a16:creationId xmlns:a16="http://schemas.microsoft.com/office/drawing/2014/main" id="{4186F05D-A872-4D7F-BD6D-867075D0D2AD}"/>
              </a:ext>
            </a:extLst>
          </p:cNvPr>
          <p:cNvCxnSpPr/>
          <p:nvPr/>
        </p:nvCxnSpPr>
        <p:spPr>
          <a:xfrm>
            <a:off x="3822434" y="3254602"/>
            <a:ext cx="5000625"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165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BFD626-D77A-4D78-B123-814CC9F0634F}"/>
              </a:ext>
            </a:extLst>
          </p:cNvPr>
          <p:cNvSpPr>
            <a:spLocks noGrp="1"/>
          </p:cNvSpPr>
          <p:nvPr>
            <p:ph type="title"/>
          </p:nvPr>
        </p:nvSpPr>
        <p:spPr>
          <a:xfrm>
            <a:off x="298216" y="714811"/>
            <a:ext cx="9720000" cy="607362"/>
          </a:xfrm>
        </p:spPr>
        <p:txBody>
          <a:bodyPr/>
          <a:lstStyle/>
          <a:p>
            <a:r>
              <a:rPr lang="en-AU" dirty="0"/>
              <a:t>Gas exceedances</a:t>
            </a:r>
          </a:p>
        </p:txBody>
      </p:sp>
      <p:pic>
        <p:nvPicPr>
          <p:cNvPr id="3" name="Content Placeholder 2" descr="Chart, line chart, histogram&#10;&#10;Description automatically generated">
            <a:extLst>
              <a:ext uri="{FF2B5EF4-FFF2-40B4-BE49-F238E27FC236}">
                <a16:creationId xmlns:a16="http://schemas.microsoft.com/office/drawing/2014/main" id="{5F0AD2F7-762D-4601-A7A6-644D71F39C0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99582" y="1210962"/>
            <a:ext cx="7289261" cy="5395177"/>
          </a:xfr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25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BFD626-D77A-4D78-B123-814CC9F0634F}"/>
              </a:ext>
            </a:extLst>
          </p:cNvPr>
          <p:cNvSpPr>
            <a:spLocks noGrp="1"/>
          </p:cNvSpPr>
          <p:nvPr>
            <p:ph type="title"/>
          </p:nvPr>
        </p:nvSpPr>
        <p:spPr>
          <a:xfrm>
            <a:off x="298216" y="714811"/>
            <a:ext cx="9720000" cy="607362"/>
          </a:xfrm>
        </p:spPr>
        <p:txBody>
          <a:bodyPr/>
          <a:lstStyle/>
          <a:p>
            <a:r>
              <a:rPr lang="en-AU" dirty="0"/>
              <a:t>Worker exposed to airborne contaminants</a:t>
            </a:r>
          </a:p>
        </p:txBody>
      </p:sp>
      <p:pic>
        <p:nvPicPr>
          <p:cNvPr id="4" name="Content Placeholder 2" descr="Chart, histogram&#10;&#10;Description automatically generated">
            <a:extLst>
              <a:ext uri="{FF2B5EF4-FFF2-40B4-BE49-F238E27FC236}">
                <a16:creationId xmlns:a16="http://schemas.microsoft.com/office/drawing/2014/main" id="{1B739EA0-78B3-4F1B-876F-366E52EEA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853" y="1223319"/>
            <a:ext cx="6915586" cy="5532470"/>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572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BFD626-D77A-4D78-B123-814CC9F0634F}"/>
              </a:ext>
            </a:extLst>
          </p:cNvPr>
          <p:cNvSpPr>
            <a:spLocks noGrp="1"/>
          </p:cNvSpPr>
          <p:nvPr>
            <p:ph type="title"/>
          </p:nvPr>
        </p:nvSpPr>
        <p:spPr/>
        <p:txBody>
          <a:bodyPr/>
          <a:lstStyle/>
          <a:p>
            <a:r>
              <a:rPr lang="en-AU" dirty="0"/>
              <a:t>Exposure to airborne dust</a:t>
            </a:r>
          </a:p>
        </p:txBody>
      </p:sp>
      <p:sp>
        <p:nvSpPr>
          <p:cNvPr id="6" name="Content Placeholder 5">
            <a:extLst>
              <a:ext uri="{FF2B5EF4-FFF2-40B4-BE49-F238E27FC236}">
                <a16:creationId xmlns:a16="http://schemas.microsoft.com/office/drawing/2014/main" id="{1205B124-2426-4BF8-A356-FEEE405B7A88}"/>
              </a:ext>
            </a:extLst>
          </p:cNvPr>
          <p:cNvSpPr>
            <a:spLocks noGrp="1"/>
          </p:cNvSpPr>
          <p:nvPr>
            <p:ph sz="half" idx="1"/>
          </p:nvPr>
        </p:nvSpPr>
        <p:spPr>
          <a:xfrm>
            <a:off x="360000" y="2340768"/>
            <a:ext cx="5616000" cy="4033045"/>
          </a:xfrm>
        </p:spPr>
        <p:txBody>
          <a:bodyPr>
            <a:normAutofit fontScale="92500" lnSpcReduction="20000"/>
          </a:bodyPr>
          <a:lstStyle/>
          <a:p>
            <a:pPr marL="342900" indent="-342900">
              <a:buFont typeface="Arial" panose="020B0604020202020204" pitchFamily="34" charset="0"/>
              <a:buChar char="•"/>
            </a:pPr>
            <a:r>
              <a:rPr lang="en-AU" dirty="0">
                <a:latin typeface="+mn-lt"/>
              </a:rPr>
              <a:t>Exceedance tab added to the incident notification</a:t>
            </a:r>
          </a:p>
          <a:p>
            <a:pPr marL="342900" indent="-342900">
              <a:buFont typeface="Arial" panose="020B0604020202020204" pitchFamily="34" charset="0"/>
              <a:buChar char="•"/>
            </a:pPr>
            <a:r>
              <a:rPr lang="en-AU" dirty="0">
                <a:latin typeface="+mn-lt"/>
              </a:rPr>
              <a:t>Wide range of investigation standards</a:t>
            </a:r>
          </a:p>
          <a:p>
            <a:endParaRPr lang="en-AU" dirty="0">
              <a:latin typeface="+mn-lt"/>
            </a:endParaRPr>
          </a:p>
          <a:p>
            <a:r>
              <a:rPr lang="en-AU" u="sng" dirty="0">
                <a:latin typeface="+mn-lt"/>
              </a:rPr>
              <a:t>Improvements in:</a:t>
            </a:r>
          </a:p>
          <a:p>
            <a:pPr marL="342900" indent="-342900">
              <a:buFont typeface="Arial" panose="020B0604020202020204" pitchFamily="34" charset="0"/>
              <a:buChar char="•"/>
            </a:pPr>
            <a:r>
              <a:rPr lang="en-AU" dirty="0">
                <a:latin typeface="+mn-lt"/>
              </a:rPr>
              <a:t>Position of people</a:t>
            </a:r>
          </a:p>
          <a:p>
            <a:pPr marL="342900" indent="-342900">
              <a:buFont typeface="Arial" panose="020B0604020202020204" pitchFamily="34" charset="0"/>
              <a:buChar char="•"/>
            </a:pPr>
            <a:r>
              <a:rPr lang="en-AU" dirty="0">
                <a:latin typeface="+mn-lt"/>
              </a:rPr>
              <a:t>Exclusion of workers from dusty environments</a:t>
            </a:r>
          </a:p>
          <a:p>
            <a:endParaRPr lang="en-AU" dirty="0">
              <a:latin typeface="+mn-lt"/>
            </a:endParaRPr>
          </a:p>
          <a:p>
            <a:r>
              <a:rPr lang="en-AU" u="sng" dirty="0">
                <a:latin typeface="+mn-lt"/>
              </a:rPr>
              <a:t>Opportunities:</a:t>
            </a:r>
          </a:p>
          <a:p>
            <a:pPr marL="342900" indent="-342900">
              <a:buFont typeface="Arial" panose="020B0604020202020204" pitchFamily="34" charset="0"/>
              <a:buChar char="•"/>
            </a:pPr>
            <a:r>
              <a:rPr lang="en-AU" dirty="0">
                <a:latin typeface="+mn-lt"/>
              </a:rPr>
              <a:t>Maintenance of control measures</a:t>
            </a:r>
          </a:p>
          <a:p>
            <a:pPr marL="342900" indent="-342900">
              <a:buFont typeface="Arial" panose="020B0604020202020204" pitchFamily="34" charset="0"/>
              <a:buChar char="•"/>
            </a:pPr>
            <a:r>
              <a:rPr lang="en-AU" dirty="0">
                <a:latin typeface="+mn-lt"/>
              </a:rPr>
              <a:t>Consideration of all factors when determining no go zones</a:t>
            </a:r>
          </a:p>
        </p:txBody>
      </p:sp>
      <p:pic>
        <p:nvPicPr>
          <p:cNvPr id="12" name="Content Placeholder 7">
            <a:extLst>
              <a:ext uri="{FF2B5EF4-FFF2-40B4-BE49-F238E27FC236}">
                <a16:creationId xmlns:a16="http://schemas.microsoft.com/office/drawing/2014/main" id="{9AEB0F86-E5B3-47FE-B76E-F61592B6E29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57" t="34569" r="198" b="16508"/>
          <a:stretch/>
        </p:blipFill>
        <p:spPr>
          <a:xfrm>
            <a:off x="6334919" y="2339975"/>
            <a:ext cx="5378450" cy="4033838"/>
          </a:xfrm>
        </p:spPr>
      </p:pic>
    </p:spTree>
    <p:extLst>
      <p:ext uri="{BB962C8B-B14F-4D97-AF65-F5344CB8AC3E}">
        <p14:creationId xmlns:p14="http://schemas.microsoft.com/office/powerpoint/2010/main" val="1749358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9B8D-D4F2-424B-9700-C4CEB7716A7C}"/>
              </a:ext>
            </a:extLst>
          </p:cNvPr>
          <p:cNvSpPr>
            <a:spLocks noGrp="1"/>
          </p:cNvSpPr>
          <p:nvPr>
            <p:ph type="title"/>
          </p:nvPr>
        </p:nvSpPr>
        <p:spPr/>
        <p:txBody>
          <a:bodyPr/>
          <a:lstStyle/>
          <a:p>
            <a:r>
              <a:rPr lang="en-AU" dirty="0"/>
              <a:t>Trainee operators</a:t>
            </a:r>
          </a:p>
        </p:txBody>
      </p:sp>
      <p:sp>
        <p:nvSpPr>
          <p:cNvPr id="8" name="Content Placeholder 7">
            <a:extLst>
              <a:ext uri="{FF2B5EF4-FFF2-40B4-BE49-F238E27FC236}">
                <a16:creationId xmlns:a16="http://schemas.microsoft.com/office/drawing/2014/main" id="{7CC530A6-54D5-447B-8E8A-12F1799F72F8}"/>
              </a:ext>
            </a:extLst>
          </p:cNvPr>
          <p:cNvSpPr>
            <a:spLocks noGrp="1"/>
          </p:cNvSpPr>
          <p:nvPr>
            <p:ph idx="15"/>
          </p:nvPr>
        </p:nvSpPr>
        <p:spPr>
          <a:xfrm>
            <a:off x="360000" y="2340000"/>
            <a:ext cx="7692955" cy="4033054"/>
          </a:xfrm>
        </p:spPr>
        <p:txBody>
          <a:bodyPr/>
          <a:lstStyle/>
          <a:p>
            <a:r>
              <a:rPr lang="en-AU" dirty="0"/>
              <a:t>Seeing an increase in incidents </a:t>
            </a:r>
            <a:r>
              <a:rPr lang="en-AU" dirty="0" err="1"/>
              <a:t>notifed</a:t>
            </a:r>
            <a:r>
              <a:rPr lang="en-AU" dirty="0"/>
              <a:t> relating to trainee operators.</a:t>
            </a:r>
          </a:p>
          <a:p>
            <a:pPr marL="342900" indent="-342900">
              <a:buFont typeface="Arial" panose="020B0604020202020204" pitchFamily="34" charset="0"/>
              <a:buChar char="•"/>
            </a:pPr>
            <a:r>
              <a:rPr lang="en-AU" dirty="0"/>
              <a:t>What triggers a trainee’s assessment to go solo?</a:t>
            </a:r>
          </a:p>
          <a:p>
            <a:pPr marL="342900" indent="-342900">
              <a:buFont typeface="Arial" panose="020B0604020202020204" pitchFamily="34" charset="0"/>
              <a:buChar char="•"/>
            </a:pPr>
            <a:r>
              <a:rPr lang="en-AU" dirty="0"/>
              <a:t>What does drive to conditions mean to a trainee?</a:t>
            </a:r>
          </a:p>
          <a:p>
            <a:pPr marL="342900" indent="-342900">
              <a:buFont typeface="Arial" panose="020B0604020202020204" pitchFamily="34" charset="0"/>
              <a:buChar char="•"/>
            </a:pPr>
            <a:r>
              <a:rPr lang="en-AU" dirty="0"/>
              <a:t>What follow up assessments are conducted after a trainee is appointed to operate solo?</a:t>
            </a:r>
          </a:p>
          <a:p>
            <a:pPr marL="342900" indent="-342900">
              <a:buFont typeface="Arial" panose="020B0604020202020204" pitchFamily="34" charset="0"/>
              <a:buChar char="•"/>
            </a:pPr>
            <a:r>
              <a:rPr lang="en-AU" dirty="0"/>
              <a:t>Is there a cap on how many trainees on a shift? </a:t>
            </a:r>
          </a:p>
          <a:p>
            <a:pPr marL="342900" indent="-342900">
              <a:buFont typeface="Arial" panose="020B0604020202020204" pitchFamily="34" charset="0"/>
              <a:buChar char="•"/>
            </a:pPr>
            <a:r>
              <a:rPr lang="en-AU" dirty="0"/>
              <a:t>Is their adequate supervision and mentoring capability on shift?</a:t>
            </a:r>
          </a:p>
        </p:txBody>
      </p:sp>
      <p:sp>
        <p:nvSpPr>
          <p:cNvPr id="4" name="Slide Number Placeholder 3">
            <a:extLst>
              <a:ext uri="{FF2B5EF4-FFF2-40B4-BE49-F238E27FC236}">
                <a16:creationId xmlns:a16="http://schemas.microsoft.com/office/drawing/2014/main" id="{A00AF060-CE99-4D8F-958B-F7792EA4F9E2}"/>
              </a:ext>
            </a:extLst>
          </p:cNvPr>
          <p:cNvSpPr>
            <a:spLocks noGrp="1"/>
          </p:cNvSpPr>
          <p:nvPr>
            <p:ph type="sldNum" sz="quarter" idx="12"/>
          </p:nvPr>
        </p:nvSpPr>
        <p:spPr/>
        <p:txBody>
          <a:bodyPr/>
          <a:lstStyle/>
          <a:p>
            <a:fld id="{10A01DC5-1685-4615-8240-15192985C6A2}" type="slidenum">
              <a:rPr lang="en-AU" smtClean="0"/>
              <a:pPr/>
              <a:t>19</a:t>
            </a:fld>
            <a:endParaRPr lang="en-AU" dirty="0"/>
          </a:p>
        </p:txBody>
      </p:sp>
      <p:pic>
        <p:nvPicPr>
          <p:cNvPr id="5" name="Picture 4">
            <a:extLst>
              <a:ext uri="{FF2B5EF4-FFF2-40B4-BE49-F238E27FC236}">
                <a16:creationId xmlns:a16="http://schemas.microsoft.com/office/drawing/2014/main" id="{D0224F01-767E-4C7D-8CF0-F755ABBC91A4}"/>
              </a:ext>
            </a:extLst>
          </p:cNvPr>
          <p:cNvPicPr>
            <a:picLocks noChangeAspect="1"/>
          </p:cNvPicPr>
          <p:nvPr/>
        </p:nvPicPr>
        <p:blipFill rotWithShape="1">
          <a:blip r:embed="rId3">
            <a:extLst>
              <a:ext uri="{28A0092B-C50C-407E-A947-70E740481C1C}">
                <a14:useLocalDpi xmlns:a14="http://schemas.microsoft.com/office/drawing/2010/main" val="0"/>
              </a:ext>
            </a:extLst>
          </a:blip>
          <a:srcRect l="30951" r="9733"/>
          <a:stretch/>
        </p:blipFill>
        <p:spPr>
          <a:xfrm>
            <a:off x="8327931" y="2340000"/>
            <a:ext cx="2989527" cy="3780000"/>
          </a:xfrm>
          <a:prstGeom prst="rect">
            <a:avLst/>
          </a:prstGeom>
        </p:spPr>
      </p:pic>
    </p:spTree>
    <p:extLst>
      <p:ext uri="{BB962C8B-B14F-4D97-AF65-F5344CB8AC3E}">
        <p14:creationId xmlns:p14="http://schemas.microsoft.com/office/powerpoint/2010/main" val="211938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E76B-9FC3-4EB6-9F62-8715BF3E1A28}"/>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1F4EA8FB-B237-4479-89FB-25CD342D719A}"/>
              </a:ext>
            </a:extLst>
          </p:cNvPr>
          <p:cNvSpPr>
            <a:spLocks noGrp="1"/>
          </p:cNvSpPr>
          <p:nvPr>
            <p:ph idx="15"/>
          </p:nvPr>
        </p:nvSpPr>
        <p:spPr/>
        <p:txBody>
          <a:bodyPr/>
          <a:lstStyle/>
          <a:p>
            <a:r>
              <a:rPr lang="en-AU" dirty="0"/>
              <a:t>08:00 – 16:00 Monday – Friday (excl. public holidays)</a:t>
            </a:r>
          </a:p>
          <a:p>
            <a:r>
              <a:rPr lang="en-AU" dirty="0"/>
              <a:t>CAU operating</a:t>
            </a:r>
          </a:p>
          <a:p>
            <a:endParaRPr lang="en-AU" dirty="0"/>
          </a:p>
          <a:p>
            <a:r>
              <a:rPr lang="en-AU" dirty="0"/>
              <a:t>16:00 – 08:00 weekdays</a:t>
            </a:r>
          </a:p>
          <a:p>
            <a:r>
              <a:rPr lang="en-AU" dirty="0"/>
              <a:t>Inspector on call</a:t>
            </a:r>
          </a:p>
          <a:p>
            <a:r>
              <a:rPr lang="en-AU" dirty="0"/>
              <a:t>CAU &amp; Mech/Elec Engineering Inspectors</a:t>
            </a:r>
          </a:p>
          <a:p>
            <a:endParaRPr lang="en-AU" dirty="0"/>
          </a:p>
          <a:p>
            <a:r>
              <a:rPr lang="en-AU" dirty="0"/>
              <a:t>Weekends + public holidays</a:t>
            </a:r>
          </a:p>
          <a:p>
            <a:r>
              <a:rPr lang="en-AU" dirty="0"/>
              <a:t>Principal Inspectors</a:t>
            </a:r>
          </a:p>
        </p:txBody>
      </p:sp>
      <p:sp>
        <p:nvSpPr>
          <p:cNvPr id="4" name="Slide Number Placeholder 3">
            <a:extLst>
              <a:ext uri="{FF2B5EF4-FFF2-40B4-BE49-F238E27FC236}">
                <a16:creationId xmlns:a16="http://schemas.microsoft.com/office/drawing/2014/main" id="{6E165DF3-D20A-4E64-957D-CC7D62BD7B5D}"/>
              </a:ext>
            </a:extLst>
          </p:cNvPr>
          <p:cNvSpPr>
            <a:spLocks noGrp="1"/>
          </p:cNvSpPr>
          <p:nvPr>
            <p:ph type="sldNum" sz="quarter" idx="12"/>
          </p:nvPr>
        </p:nvSpPr>
        <p:spPr/>
        <p:txBody>
          <a:bodyPr/>
          <a:lstStyle/>
          <a:p>
            <a:fld id="{10A01DC5-1685-4615-8240-15192985C6A2}" type="slidenum">
              <a:rPr lang="en-AU" smtClean="0"/>
              <a:t>2</a:t>
            </a:fld>
            <a:endParaRPr lang="en-AU" dirty="0"/>
          </a:p>
        </p:txBody>
      </p:sp>
      <p:sp>
        <p:nvSpPr>
          <p:cNvPr id="5" name="Rectangle 4">
            <a:extLst>
              <a:ext uri="{FF2B5EF4-FFF2-40B4-BE49-F238E27FC236}">
                <a16:creationId xmlns:a16="http://schemas.microsoft.com/office/drawing/2014/main" id="{079610FD-99AF-4DEE-B262-D6C74E00252C}"/>
              </a:ext>
            </a:extLst>
          </p:cNvPr>
          <p:cNvSpPr/>
          <p:nvPr/>
        </p:nvSpPr>
        <p:spPr>
          <a:xfrm>
            <a:off x="5886450" y="3676650"/>
            <a:ext cx="516255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Outside business hours third party call centre screen the calls.</a:t>
            </a:r>
          </a:p>
          <a:p>
            <a:pPr algn="ctr"/>
            <a:endParaRPr lang="en-AU" dirty="0"/>
          </a:p>
          <a:p>
            <a:pPr algn="ctr"/>
            <a:r>
              <a:rPr lang="en-AU" dirty="0"/>
              <a:t>Escalation process in place if the transferred call is unanswered by an Inspector</a:t>
            </a:r>
          </a:p>
        </p:txBody>
      </p:sp>
    </p:spTree>
    <p:extLst>
      <p:ext uri="{BB962C8B-B14F-4D97-AF65-F5344CB8AC3E}">
        <p14:creationId xmlns:p14="http://schemas.microsoft.com/office/powerpoint/2010/main" val="231567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C94F052-10A9-422F-96FA-485892BE5502}"/>
              </a:ext>
            </a:extLst>
          </p:cNvPr>
          <p:cNvSpPr>
            <a:spLocks noGrp="1"/>
          </p:cNvSpPr>
          <p:nvPr>
            <p:ph type="pic" sz="quarter" idx="13"/>
          </p:nvPr>
        </p:nvSpPr>
        <p:spPr/>
      </p:sp>
      <p:sp>
        <p:nvSpPr>
          <p:cNvPr id="3" name="Slide Number Placeholder 2">
            <a:extLst>
              <a:ext uri="{FF2B5EF4-FFF2-40B4-BE49-F238E27FC236}">
                <a16:creationId xmlns:a16="http://schemas.microsoft.com/office/drawing/2014/main" id="{5EC13E17-CE34-98CE-6AA0-5054FCB94F6F}"/>
              </a:ext>
            </a:extLst>
          </p:cNvPr>
          <p:cNvSpPr>
            <a:spLocks noGrp="1"/>
          </p:cNvSpPr>
          <p:nvPr>
            <p:ph type="sldNum" sz="quarter" idx="12"/>
          </p:nvPr>
        </p:nvSpPr>
        <p:spPr/>
        <p:txBody>
          <a:bodyPr/>
          <a:lstStyle/>
          <a:p>
            <a:fld id="{10A01DC5-1685-4615-8240-15192985C6A2}" type="slidenum">
              <a:rPr lang="en-AU" smtClean="0"/>
              <a:pPr/>
              <a:t>20</a:t>
            </a:fld>
            <a:endParaRPr lang="en-AU"/>
          </a:p>
        </p:txBody>
      </p:sp>
      <p:sp>
        <p:nvSpPr>
          <p:cNvPr id="4" name="Text Placeholder 3">
            <a:extLst>
              <a:ext uri="{FF2B5EF4-FFF2-40B4-BE49-F238E27FC236}">
                <a16:creationId xmlns:a16="http://schemas.microsoft.com/office/drawing/2014/main" id="{70A5E060-6C92-495B-3E0B-2B99D609BB3C}"/>
              </a:ext>
            </a:extLst>
          </p:cNvPr>
          <p:cNvSpPr>
            <a:spLocks noGrp="1"/>
          </p:cNvSpPr>
          <p:nvPr>
            <p:ph type="body" sz="quarter" idx="14"/>
          </p:nvPr>
        </p:nvSpPr>
        <p:spPr/>
        <p:txBody>
          <a:bodyPr/>
          <a:lstStyle/>
          <a:p>
            <a:r>
              <a:rPr lang="en-US" dirty="0"/>
              <a:t>Image, pullout text and caption</a:t>
            </a:r>
            <a:endParaRPr lang="en-AU" dirty="0"/>
          </a:p>
        </p:txBody>
      </p:sp>
      <p:sp>
        <p:nvSpPr>
          <p:cNvPr id="5" name="Text Placeholder 4">
            <a:extLst>
              <a:ext uri="{FF2B5EF4-FFF2-40B4-BE49-F238E27FC236}">
                <a16:creationId xmlns:a16="http://schemas.microsoft.com/office/drawing/2014/main" id="{7419E58B-24BC-E7CB-68D7-7C934D003171}"/>
              </a:ext>
            </a:extLst>
          </p:cNvPr>
          <p:cNvSpPr>
            <a:spLocks noGrp="1"/>
          </p:cNvSpPr>
          <p:nvPr>
            <p:ph type="body" sz="quarter" idx="15"/>
          </p:nvPr>
        </p:nvSpPr>
        <p:spPr/>
        <p:txBody>
          <a:bodyPr/>
          <a:lstStyle/>
          <a:p>
            <a:r>
              <a:rPr lang="en-US" dirty="0"/>
              <a:t>Image caption here</a:t>
            </a:r>
          </a:p>
        </p:txBody>
      </p:sp>
      <p:pic>
        <p:nvPicPr>
          <p:cNvPr id="9" name="Picture 8">
            <a:extLst>
              <a:ext uri="{FF2B5EF4-FFF2-40B4-BE49-F238E27FC236}">
                <a16:creationId xmlns:a16="http://schemas.microsoft.com/office/drawing/2014/main" id="{8DF7C084-7D86-4A73-A952-313F72DD995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21246" y="338717"/>
            <a:ext cx="629907" cy="684782"/>
          </a:xfrm>
          <a:prstGeom prst="rect">
            <a:avLst/>
          </a:prstGeom>
        </p:spPr>
      </p:pic>
      <p:sp>
        <p:nvSpPr>
          <p:cNvPr id="10" name="TextBox 9">
            <a:extLst>
              <a:ext uri="{FF2B5EF4-FFF2-40B4-BE49-F238E27FC236}">
                <a16:creationId xmlns:a16="http://schemas.microsoft.com/office/drawing/2014/main" id="{459EDDA0-94EE-4642-B96A-ED01E868316F}"/>
              </a:ext>
            </a:extLst>
          </p:cNvPr>
          <p:cNvSpPr txBox="1"/>
          <p:nvPr/>
        </p:nvSpPr>
        <p:spPr>
          <a:xfrm>
            <a:off x="358789" y="277465"/>
            <a:ext cx="9720000" cy="461665"/>
          </a:xfrm>
          <a:prstGeom prst="rect">
            <a:avLst/>
          </a:prstGeom>
          <a:noFill/>
        </p:spPr>
        <p:txBody>
          <a:bodyPr wrap="square" lIns="0" rtlCol="0">
            <a:spAutoFit/>
          </a:bodyPr>
          <a:lstStyle/>
          <a:p>
            <a:r>
              <a:rPr lang="en-AU" sz="1400" dirty="0">
                <a:solidFill>
                  <a:schemeClr val="bg1"/>
                </a:solidFill>
                <a:latin typeface="Public Sans SemiBold" pitchFamily="2" charset="0"/>
              </a:rPr>
              <a:t>Resources Regulator</a:t>
            </a:r>
          </a:p>
          <a:p>
            <a:r>
              <a:rPr lang="en-AU" sz="1000" dirty="0">
                <a:solidFill>
                  <a:schemeClr val="bg1"/>
                </a:solidFill>
                <a:latin typeface="Public Sans Light" pitchFamily="2" charset="0"/>
              </a:rPr>
              <a:t>Department of Regional NSW</a:t>
            </a:r>
          </a:p>
        </p:txBody>
      </p:sp>
      <p:sp>
        <p:nvSpPr>
          <p:cNvPr id="15" name="TextBox 14">
            <a:extLst>
              <a:ext uri="{FF2B5EF4-FFF2-40B4-BE49-F238E27FC236}">
                <a16:creationId xmlns:a16="http://schemas.microsoft.com/office/drawing/2014/main" id="{3316E467-CE10-4302-8456-EE0563AFD6E0}"/>
              </a:ext>
            </a:extLst>
          </p:cNvPr>
          <p:cNvSpPr txBox="1"/>
          <p:nvPr/>
        </p:nvSpPr>
        <p:spPr>
          <a:xfrm>
            <a:off x="-2622931" y="14626"/>
            <a:ext cx="2544960" cy="5170646"/>
          </a:xfrm>
          <a:prstGeom prst="rect">
            <a:avLst/>
          </a:prstGeom>
          <a:noFill/>
        </p:spPr>
        <p:txBody>
          <a:bodyPr wrap="square" lIns="0" tIns="0" rIns="0" bIns="0" rtlCol="0">
            <a:spAutoFit/>
          </a:bodyPr>
          <a:lstStyle/>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6" name="Picture 15">
            <a:extLst>
              <a:ext uri="{FF2B5EF4-FFF2-40B4-BE49-F238E27FC236}">
                <a16:creationId xmlns:a16="http://schemas.microsoft.com/office/drawing/2014/main" id="{24183B49-FEDE-40BF-A9F6-50D6B3ECB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930" y="1263563"/>
            <a:ext cx="632972" cy="215628"/>
          </a:xfrm>
          <a:prstGeom prst="rect">
            <a:avLst/>
          </a:prstGeom>
        </p:spPr>
      </p:pic>
    </p:spTree>
    <p:extLst>
      <p:ext uri="{BB962C8B-B14F-4D97-AF65-F5344CB8AC3E}">
        <p14:creationId xmlns:p14="http://schemas.microsoft.com/office/powerpoint/2010/main" val="173753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AD3EF0-14C5-4F40-B38A-17388AD28228}"/>
              </a:ext>
            </a:extLst>
          </p:cNvPr>
          <p:cNvSpPr>
            <a:spLocks noGrp="1"/>
          </p:cNvSpPr>
          <p:nvPr>
            <p:ph type="title"/>
          </p:nvPr>
        </p:nvSpPr>
        <p:spPr/>
        <p:txBody>
          <a:bodyPr/>
          <a:lstStyle/>
          <a:p>
            <a:r>
              <a:rPr lang="en-AU" dirty="0"/>
              <a:t>Dangerous vs High Potential</a:t>
            </a:r>
          </a:p>
        </p:txBody>
      </p:sp>
      <p:sp>
        <p:nvSpPr>
          <p:cNvPr id="6" name="Content Placeholder 5">
            <a:extLst>
              <a:ext uri="{FF2B5EF4-FFF2-40B4-BE49-F238E27FC236}">
                <a16:creationId xmlns:a16="http://schemas.microsoft.com/office/drawing/2014/main" id="{5581200D-858C-45E7-A4F4-0A2E1C78E71F}"/>
              </a:ext>
            </a:extLst>
          </p:cNvPr>
          <p:cNvSpPr>
            <a:spLocks noGrp="1"/>
          </p:cNvSpPr>
          <p:nvPr>
            <p:ph idx="15"/>
          </p:nvPr>
        </p:nvSpPr>
        <p:spPr/>
        <p:txBody>
          <a:bodyPr/>
          <a:lstStyle/>
          <a:p>
            <a:r>
              <a:rPr lang="en-AU" dirty="0"/>
              <a:t>Work Health and Safety (Mines and Petroleum Sites) Regulation 2022</a:t>
            </a:r>
          </a:p>
          <a:p>
            <a:pPr marL="457200" indent="-457200">
              <a:buAutoNum type="arabicPlain" startAt="124"/>
            </a:pPr>
            <a:r>
              <a:rPr lang="en-AU" dirty="0"/>
              <a:t>Duty to notify regulator of certain incidents</a:t>
            </a:r>
          </a:p>
          <a:p>
            <a:r>
              <a:rPr lang="en-AU" b="0" i="0" dirty="0">
                <a:solidFill>
                  <a:srgbClr val="000000"/>
                </a:solidFill>
                <a:effectLst/>
                <a:latin typeface="Times New Roman" panose="02020603050405020304" pitchFamily="18" charset="0"/>
              </a:rPr>
              <a:t>(5)  In this section—</a:t>
            </a:r>
          </a:p>
          <a:p>
            <a:r>
              <a:rPr lang="en-AU" b="0" i="0" dirty="0">
                <a:solidFill>
                  <a:srgbClr val="000000"/>
                </a:solidFill>
                <a:effectLst/>
                <a:latin typeface="Times New Roman" panose="02020603050405020304" pitchFamily="18" charset="0"/>
              </a:rPr>
              <a:t>(a)  an event referred to in section 190(1) that would have been a dangerous incident if a person were reasonably in the vicinity at the time when the incident or event occurred and in usual circumstances a person could have been in the vicinity at the time,</a:t>
            </a:r>
            <a:endParaRPr lang="en-AU" dirty="0"/>
          </a:p>
        </p:txBody>
      </p:sp>
    </p:spTree>
    <p:extLst>
      <p:ext uri="{BB962C8B-B14F-4D97-AF65-F5344CB8AC3E}">
        <p14:creationId xmlns:p14="http://schemas.microsoft.com/office/powerpoint/2010/main" val="99219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AD3EF0-14C5-4F40-B38A-17388AD28228}"/>
              </a:ext>
            </a:extLst>
          </p:cNvPr>
          <p:cNvSpPr>
            <a:spLocks noGrp="1"/>
          </p:cNvSpPr>
          <p:nvPr>
            <p:ph type="title"/>
          </p:nvPr>
        </p:nvSpPr>
        <p:spPr/>
        <p:txBody>
          <a:bodyPr/>
          <a:lstStyle/>
          <a:p>
            <a:r>
              <a:rPr lang="en-AU" dirty="0"/>
              <a:t>Dangerous vs High Potential</a:t>
            </a:r>
          </a:p>
        </p:txBody>
      </p:sp>
      <p:sp>
        <p:nvSpPr>
          <p:cNvPr id="6" name="Content Placeholder 5">
            <a:extLst>
              <a:ext uri="{FF2B5EF4-FFF2-40B4-BE49-F238E27FC236}">
                <a16:creationId xmlns:a16="http://schemas.microsoft.com/office/drawing/2014/main" id="{5581200D-858C-45E7-A4F4-0A2E1C78E71F}"/>
              </a:ext>
            </a:extLst>
          </p:cNvPr>
          <p:cNvSpPr>
            <a:spLocks noGrp="1"/>
          </p:cNvSpPr>
          <p:nvPr>
            <p:ph idx="15"/>
          </p:nvPr>
        </p:nvSpPr>
        <p:spPr/>
        <p:txBody>
          <a:bodyPr/>
          <a:lstStyle/>
          <a:p>
            <a:r>
              <a:rPr lang="en-AU" dirty="0"/>
              <a:t>Work Health and Safety (Mines and Petroleum Sites) Regulation 2022</a:t>
            </a:r>
          </a:p>
          <a:p>
            <a:pPr marL="457200" indent="-457200">
              <a:buAutoNum type="arabicPlain" startAt="124"/>
            </a:pPr>
            <a:r>
              <a:rPr lang="en-AU" dirty="0"/>
              <a:t>Duty to notify regulator of certain incidents</a:t>
            </a:r>
          </a:p>
          <a:p>
            <a:r>
              <a:rPr lang="en-AU" b="0" i="0" dirty="0">
                <a:solidFill>
                  <a:srgbClr val="000000"/>
                </a:solidFill>
                <a:effectLst/>
                <a:latin typeface="Times New Roman" panose="02020603050405020304" pitchFamily="18" charset="0"/>
              </a:rPr>
              <a:t>(5)  In this section—</a:t>
            </a:r>
          </a:p>
          <a:p>
            <a:r>
              <a:rPr lang="en-AU" b="0" i="0" dirty="0">
                <a:solidFill>
                  <a:srgbClr val="000000"/>
                </a:solidFill>
                <a:effectLst/>
                <a:latin typeface="Times New Roman" panose="02020603050405020304" pitchFamily="18" charset="0"/>
              </a:rPr>
              <a:t>(a)  an event referred to in section 190(1) that would have been a dangerous incident </a:t>
            </a:r>
            <a:r>
              <a:rPr lang="en-AU" sz="2400" b="1" i="0" dirty="0">
                <a:solidFill>
                  <a:srgbClr val="000000"/>
                </a:solidFill>
                <a:effectLst/>
                <a:highlight>
                  <a:srgbClr val="FFFF00"/>
                </a:highlight>
                <a:latin typeface="Times New Roman" panose="02020603050405020304" pitchFamily="18" charset="0"/>
              </a:rPr>
              <a:t>if </a:t>
            </a:r>
            <a:r>
              <a:rPr lang="en-AU" sz="2400" b="1" dirty="0">
                <a:solidFill>
                  <a:srgbClr val="000000"/>
                </a:solidFill>
                <a:highlight>
                  <a:srgbClr val="FFFF00"/>
                </a:highlight>
                <a:latin typeface="Times New Roman" panose="02020603050405020304" pitchFamily="18" charset="0"/>
              </a:rPr>
              <a:t>a person were reasonably in the vicinity</a:t>
            </a:r>
            <a:r>
              <a:rPr lang="en-AU" b="0" i="0" dirty="0">
                <a:solidFill>
                  <a:srgbClr val="000000"/>
                </a:solidFill>
                <a:effectLst/>
                <a:latin typeface="Times New Roman" panose="02020603050405020304" pitchFamily="18" charset="0"/>
              </a:rPr>
              <a:t> at the time when the incident or event occurred </a:t>
            </a:r>
            <a:r>
              <a:rPr lang="en-AU" b="0" i="0" dirty="0">
                <a:solidFill>
                  <a:srgbClr val="000000"/>
                </a:solidFill>
                <a:effectLst/>
                <a:highlight>
                  <a:srgbClr val="FFFF00"/>
                </a:highlight>
                <a:latin typeface="Times New Roman" panose="02020603050405020304" pitchFamily="18" charset="0"/>
              </a:rPr>
              <a:t>and </a:t>
            </a:r>
            <a:r>
              <a:rPr lang="en-AU" sz="2400" b="1" dirty="0">
                <a:solidFill>
                  <a:srgbClr val="000000"/>
                </a:solidFill>
                <a:highlight>
                  <a:srgbClr val="FFFF00"/>
                </a:highlight>
                <a:latin typeface="Times New Roman" panose="02020603050405020304" pitchFamily="18" charset="0"/>
              </a:rPr>
              <a:t>in usual circumstances</a:t>
            </a:r>
            <a:r>
              <a:rPr lang="en-AU" sz="2400" b="1" dirty="0">
                <a:solidFill>
                  <a:srgbClr val="000000"/>
                </a:solidFill>
                <a:latin typeface="Times New Roman" panose="02020603050405020304" pitchFamily="18" charset="0"/>
              </a:rPr>
              <a:t> </a:t>
            </a:r>
            <a:r>
              <a:rPr lang="en-AU" b="0" i="0" dirty="0">
                <a:solidFill>
                  <a:srgbClr val="000000"/>
                </a:solidFill>
                <a:effectLst/>
                <a:latin typeface="Times New Roman" panose="02020603050405020304" pitchFamily="18" charset="0"/>
              </a:rPr>
              <a:t>a person could have been in the vicinity at the time,</a:t>
            </a:r>
            <a:endParaRPr lang="en-AU" dirty="0"/>
          </a:p>
        </p:txBody>
      </p:sp>
    </p:spTree>
    <p:extLst>
      <p:ext uri="{BB962C8B-B14F-4D97-AF65-F5344CB8AC3E}">
        <p14:creationId xmlns:p14="http://schemas.microsoft.com/office/powerpoint/2010/main" val="6603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5BF0-4098-4C06-8784-CA4863116CAE}"/>
              </a:ext>
            </a:extLst>
          </p:cNvPr>
          <p:cNvSpPr>
            <a:spLocks noGrp="1"/>
          </p:cNvSpPr>
          <p:nvPr>
            <p:ph type="title"/>
          </p:nvPr>
        </p:nvSpPr>
        <p:spPr/>
        <p:txBody>
          <a:bodyPr/>
          <a:lstStyle/>
          <a:p>
            <a:r>
              <a:rPr lang="en-AU" dirty="0"/>
              <a:t>Injuries</a:t>
            </a:r>
          </a:p>
        </p:txBody>
      </p:sp>
      <p:sp>
        <p:nvSpPr>
          <p:cNvPr id="3" name="Content Placeholder 2">
            <a:extLst>
              <a:ext uri="{FF2B5EF4-FFF2-40B4-BE49-F238E27FC236}">
                <a16:creationId xmlns:a16="http://schemas.microsoft.com/office/drawing/2014/main" id="{6A5926F6-6261-4378-BC72-CF1458B51CA0}"/>
              </a:ext>
            </a:extLst>
          </p:cNvPr>
          <p:cNvSpPr>
            <a:spLocks noGrp="1"/>
          </p:cNvSpPr>
          <p:nvPr>
            <p:ph idx="15"/>
          </p:nvPr>
        </p:nvSpPr>
        <p:spPr/>
        <p:txBody>
          <a:bodyPr>
            <a:normAutofit/>
          </a:bodyPr>
          <a:lstStyle/>
          <a:p>
            <a:r>
              <a:rPr lang="en-AU" dirty="0"/>
              <a:t>An incident is considered serious if:</a:t>
            </a:r>
          </a:p>
          <a:p>
            <a:pPr marL="342900" indent="-342900">
              <a:buFont typeface="Arial" panose="020B0604020202020204" pitchFamily="34" charset="0"/>
              <a:buChar char="•"/>
            </a:pPr>
            <a:r>
              <a:rPr lang="en-AU" dirty="0"/>
              <a:t>an injured worker is admitted to hospital immediately</a:t>
            </a:r>
          </a:p>
          <a:p>
            <a:r>
              <a:rPr lang="en-AU" dirty="0"/>
              <a:t>	This includes where admission is delayed as the worker is referred to a different 	hospital where specialist treatment is not available</a:t>
            </a:r>
          </a:p>
          <a:p>
            <a:pPr marL="342900" indent="-342900">
              <a:buFont typeface="Arial" panose="020B0604020202020204" pitchFamily="34" charset="0"/>
              <a:buChar char="•"/>
            </a:pPr>
            <a:r>
              <a:rPr lang="en-AU" dirty="0"/>
              <a:t>a fractured to any bone other than the hand or foot.</a:t>
            </a:r>
          </a:p>
          <a:p>
            <a:r>
              <a:rPr lang="en-AU" dirty="0"/>
              <a:t>	The ankle is not part of the foot</a:t>
            </a:r>
          </a:p>
          <a:p>
            <a:r>
              <a:rPr lang="en-AU" dirty="0"/>
              <a:t>	The wrist is not part of the hand</a:t>
            </a:r>
          </a:p>
        </p:txBody>
      </p:sp>
      <p:sp>
        <p:nvSpPr>
          <p:cNvPr id="4" name="Slide Number Placeholder 3">
            <a:extLst>
              <a:ext uri="{FF2B5EF4-FFF2-40B4-BE49-F238E27FC236}">
                <a16:creationId xmlns:a16="http://schemas.microsoft.com/office/drawing/2014/main" id="{2725D881-521E-4726-9417-F7383D344F48}"/>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5" name="Rectangle: Rounded Corners 4">
            <a:extLst>
              <a:ext uri="{FF2B5EF4-FFF2-40B4-BE49-F238E27FC236}">
                <a16:creationId xmlns:a16="http://schemas.microsoft.com/office/drawing/2014/main" id="{7A24E0DE-4006-43A4-B0B9-F72F2794D4CD}"/>
              </a:ext>
            </a:extLst>
          </p:cNvPr>
          <p:cNvSpPr/>
          <p:nvPr/>
        </p:nvSpPr>
        <p:spPr>
          <a:xfrm>
            <a:off x="904973" y="5269584"/>
            <a:ext cx="9720000" cy="1036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If an injury escalates</a:t>
            </a:r>
          </a:p>
          <a:p>
            <a:pPr algn="ctr"/>
            <a:r>
              <a:rPr lang="en-AU" b="1" dirty="0"/>
              <a:t>please notify when you become aware</a:t>
            </a:r>
          </a:p>
        </p:txBody>
      </p:sp>
    </p:spTree>
    <p:extLst>
      <p:ext uri="{BB962C8B-B14F-4D97-AF65-F5344CB8AC3E}">
        <p14:creationId xmlns:p14="http://schemas.microsoft.com/office/powerpoint/2010/main" val="357099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1AE-C2A2-432C-A363-2B437C8B5534}"/>
              </a:ext>
            </a:extLst>
          </p:cNvPr>
          <p:cNvSpPr>
            <a:spLocks noGrp="1"/>
          </p:cNvSpPr>
          <p:nvPr>
            <p:ph type="title"/>
          </p:nvPr>
        </p:nvSpPr>
        <p:spPr/>
        <p:txBody>
          <a:bodyPr/>
          <a:lstStyle/>
          <a:p>
            <a:r>
              <a:rPr lang="en-AU" dirty="0"/>
              <a:t>Reporting issues</a:t>
            </a:r>
          </a:p>
        </p:txBody>
      </p:sp>
      <p:sp>
        <p:nvSpPr>
          <p:cNvPr id="3" name="Content Placeholder 2">
            <a:extLst>
              <a:ext uri="{FF2B5EF4-FFF2-40B4-BE49-F238E27FC236}">
                <a16:creationId xmlns:a16="http://schemas.microsoft.com/office/drawing/2014/main" id="{AB4C7CC4-D1BB-47F6-B6FE-67F5417708EF}"/>
              </a:ext>
            </a:extLst>
          </p:cNvPr>
          <p:cNvSpPr>
            <a:spLocks noGrp="1"/>
          </p:cNvSpPr>
          <p:nvPr>
            <p:ph idx="15"/>
          </p:nvPr>
        </p:nvSpPr>
        <p:spPr/>
        <p:txBody>
          <a:bodyPr/>
          <a:lstStyle/>
          <a:p>
            <a:r>
              <a:rPr lang="en-AU" dirty="0"/>
              <a:t>A person was standing on the chassis of a truck prime mover about to position a safety prop under the raised trailer when he slipped &amp; fell approx. 1.5m.</a:t>
            </a:r>
          </a:p>
          <a:p>
            <a:r>
              <a:rPr lang="en-AU" dirty="0"/>
              <a:t>Injuries included – right shoulder, contusion to right elbow &amp; lower back soreness.</a:t>
            </a:r>
          </a:p>
          <a:p>
            <a:r>
              <a:rPr lang="en-AU" dirty="0"/>
              <a:t>Should have been reported as a Clause 179(a) (v) – fall from height</a:t>
            </a:r>
          </a:p>
          <a:p>
            <a:r>
              <a:rPr lang="en-AU" dirty="0"/>
              <a:t>Reported as a Clause 128 &amp; no scene preservation.</a:t>
            </a:r>
          </a:p>
          <a:p>
            <a:endParaRPr lang="en-AU" dirty="0"/>
          </a:p>
        </p:txBody>
      </p:sp>
      <p:sp>
        <p:nvSpPr>
          <p:cNvPr id="4" name="Slide Number Placeholder 3">
            <a:extLst>
              <a:ext uri="{FF2B5EF4-FFF2-40B4-BE49-F238E27FC236}">
                <a16:creationId xmlns:a16="http://schemas.microsoft.com/office/drawing/2014/main" id="{87946367-3009-477E-9591-58D855402E92}"/>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396006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F6A7-F8AD-4FF3-8BFA-185984CE1E01}"/>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2A7617B-ADE5-4E73-A510-10A31FE9E04F}"/>
              </a:ext>
            </a:extLst>
          </p:cNvPr>
          <p:cNvSpPr>
            <a:spLocks noGrp="1"/>
          </p:cNvSpPr>
          <p:nvPr>
            <p:ph idx="15"/>
          </p:nvPr>
        </p:nvSpPr>
        <p:spPr/>
        <p:txBody>
          <a:bodyPr/>
          <a:lstStyle/>
          <a:p>
            <a:r>
              <a:rPr lang="en-AU" dirty="0"/>
              <a:t>A haul truck lost control on a wet road &amp; collided with a stationary haul truck.</a:t>
            </a:r>
          </a:p>
          <a:p>
            <a:r>
              <a:rPr lang="en-AU" dirty="0"/>
              <a:t>Reported as a Clause 179 (a) (xiii) – a collision – Correct.</a:t>
            </a:r>
          </a:p>
          <a:p>
            <a:r>
              <a:rPr lang="en-AU" dirty="0"/>
              <a:t>Reported to MEM within 5mins, but not reported to RR for another 3hrs &amp; 45mins.</a:t>
            </a:r>
          </a:p>
          <a:p>
            <a:endParaRPr lang="en-AU" dirty="0"/>
          </a:p>
        </p:txBody>
      </p:sp>
      <p:sp>
        <p:nvSpPr>
          <p:cNvPr id="4" name="Slide Number Placeholder 3">
            <a:extLst>
              <a:ext uri="{FF2B5EF4-FFF2-40B4-BE49-F238E27FC236}">
                <a16:creationId xmlns:a16="http://schemas.microsoft.com/office/drawing/2014/main" id="{F2CA70C3-853B-4460-9FA5-05AE72C3DDA8}"/>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2943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6806-6912-4809-8225-9EC3BBFF08AA}"/>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A3EDEE54-B2D5-413E-B62B-D0AF7ECD2A3A}"/>
              </a:ext>
            </a:extLst>
          </p:cNvPr>
          <p:cNvSpPr>
            <a:spLocks noGrp="1"/>
          </p:cNvSpPr>
          <p:nvPr>
            <p:ph idx="15"/>
          </p:nvPr>
        </p:nvSpPr>
        <p:spPr/>
        <p:txBody>
          <a:bodyPr/>
          <a:lstStyle/>
          <a:p>
            <a:r>
              <a:rPr lang="en-AU" dirty="0"/>
              <a:t>You are not on site 24/7</a:t>
            </a:r>
          </a:p>
          <a:p>
            <a:r>
              <a:rPr lang="en-AU" dirty="0"/>
              <a:t>But you must have documented systems in place to ensure compliance with the Act &amp; Regs.</a:t>
            </a:r>
          </a:p>
          <a:p>
            <a:r>
              <a:rPr lang="en-AU" dirty="0"/>
              <a:t>Do your “Incident Reports” ask the question “is this a notifiable” &amp; “does this scene need to be preserved”?</a:t>
            </a:r>
          </a:p>
          <a:p>
            <a:r>
              <a:rPr lang="en-AU" dirty="0"/>
              <a:t>Where do your supervisors have to go to look up the list of “</a:t>
            </a:r>
            <a:r>
              <a:rPr lang="en-AU" dirty="0" err="1"/>
              <a:t>Notifiables</a:t>
            </a:r>
            <a:r>
              <a:rPr lang="en-AU" dirty="0"/>
              <a:t>”? Are they listed in the “Incident Report Books”?</a:t>
            </a:r>
          </a:p>
          <a:p>
            <a:r>
              <a:rPr lang="en-AU" dirty="0"/>
              <a:t>What training &amp; assessment has been given to your supervisors on your expectations?</a:t>
            </a:r>
          </a:p>
          <a:p>
            <a:endParaRPr lang="en-AU" dirty="0"/>
          </a:p>
        </p:txBody>
      </p:sp>
      <p:sp>
        <p:nvSpPr>
          <p:cNvPr id="4" name="Slide Number Placeholder 3">
            <a:extLst>
              <a:ext uri="{FF2B5EF4-FFF2-40B4-BE49-F238E27FC236}">
                <a16:creationId xmlns:a16="http://schemas.microsoft.com/office/drawing/2014/main" id="{BCB98141-97B6-4E01-821F-F51FEC1252BA}"/>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34056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628-9910-4866-8639-ECCFD1E76A2F}"/>
              </a:ext>
            </a:extLst>
          </p:cNvPr>
          <p:cNvSpPr>
            <a:spLocks noGrp="1"/>
          </p:cNvSpPr>
          <p:nvPr>
            <p:ph type="title"/>
          </p:nvPr>
        </p:nvSpPr>
        <p:spPr/>
        <p:txBody>
          <a:bodyPr/>
          <a:lstStyle/>
          <a:p>
            <a:r>
              <a:rPr lang="en-AU" dirty="0"/>
              <a:t>Justification</a:t>
            </a:r>
          </a:p>
        </p:txBody>
      </p:sp>
      <p:sp>
        <p:nvSpPr>
          <p:cNvPr id="3" name="Content Placeholder 2">
            <a:extLst>
              <a:ext uri="{FF2B5EF4-FFF2-40B4-BE49-F238E27FC236}">
                <a16:creationId xmlns:a16="http://schemas.microsoft.com/office/drawing/2014/main" id="{48CE37E0-91B5-40A8-9215-08859075DA10}"/>
              </a:ext>
            </a:extLst>
          </p:cNvPr>
          <p:cNvSpPr>
            <a:spLocks noGrp="1"/>
          </p:cNvSpPr>
          <p:nvPr>
            <p:ph idx="15"/>
          </p:nvPr>
        </p:nvSpPr>
        <p:spPr/>
        <p:txBody>
          <a:bodyPr/>
          <a:lstStyle/>
          <a:p>
            <a:r>
              <a:rPr lang="en-AU" sz="2400" dirty="0"/>
              <a:t>It happened at 1am, but I didn’t want to wake you, so I waited until 7am. We man the 1300 814 609 the full 24/7.</a:t>
            </a:r>
          </a:p>
          <a:p>
            <a:r>
              <a:rPr lang="en-AU" sz="2400" dirty="0"/>
              <a:t>I wanted to fully investigate the incident before ringing you. Ring &amp; tell us what you already know. Then ring back with more information to update us.</a:t>
            </a:r>
          </a:p>
          <a:p>
            <a:r>
              <a:rPr lang="en-AU" sz="2400" dirty="0"/>
              <a:t>The supervisor didn’t realise it was a “notifiable”.</a:t>
            </a:r>
          </a:p>
          <a:p>
            <a:r>
              <a:rPr lang="en-AU" sz="2400" dirty="0"/>
              <a:t>I wasn’t sure if it was a Clause 179 or just a Clause 128. Well ring &amp; discuss it. It is still your decision, but at least we are aware of it.</a:t>
            </a:r>
          </a:p>
          <a:p>
            <a:endParaRPr lang="en-AU" dirty="0"/>
          </a:p>
        </p:txBody>
      </p:sp>
      <p:sp>
        <p:nvSpPr>
          <p:cNvPr id="4" name="Slide Number Placeholder 3">
            <a:extLst>
              <a:ext uri="{FF2B5EF4-FFF2-40B4-BE49-F238E27FC236}">
                <a16:creationId xmlns:a16="http://schemas.microsoft.com/office/drawing/2014/main" id="{E1B13311-6DD3-4CD4-B491-0A87A48FE84C}"/>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04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Public Works Corporate">
      <a:dk1>
        <a:srgbClr val="22272B"/>
      </a:dk1>
      <a:lt1>
        <a:srgbClr val="FFFFFF"/>
      </a:lt1>
      <a:dk2>
        <a:srgbClr val="D7153A"/>
      </a:dk2>
      <a:lt2>
        <a:srgbClr val="002664"/>
      </a:lt2>
      <a:accent1>
        <a:srgbClr val="002664"/>
      </a:accent1>
      <a:accent2>
        <a:srgbClr val="CBEDFD"/>
      </a:accent2>
      <a:accent3>
        <a:srgbClr val="146CFD"/>
      </a:accent3>
      <a:accent4>
        <a:srgbClr val="5DC7F8"/>
      </a:accent4>
      <a:accent5>
        <a:srgbClr val="22272B"/>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NSW Powerpoint Non-Corporate" id="{A57E7BF7-7B0D-AA40-9823-4A6D23E88582}" vid="{2C057FAB-DDF6-174A-88FC-E32CB84E14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237b00e-ba5e-4059-9047-8eda986e4db7" xsi:nil="true"/>
    <lcf76f155ced4ddcb4097134ff3c332f xmlns="735949c8-f74a-4715-9a3d-f32007286c86">
      <Terms xmlns="http://schemas.microsoft.com/office/infopath/2007/PartnerControls"/>
    </lcf76f155ced4ddcb4097134ff3c332f>
    <SharedWithUsers xmlns="4237b00e-ba5e-4059-9047-8eda986e4db7">
      <UserInfo>
        <DisplayName>Joanne Jouannet</DisplayName>
        <AccountId>105</AccountId>
        <AccountType/>
      </UserInfo>
    </SharedWithUsers>
    <Document_x0020_type xmlns="735949c8-f74a-4715-9a3d-f32007286c86">4</Document_x0020_type>
    <Publish_x0020_Date xmlns="735949c8-f74a-4715-9a3d-f32007286c86">2022-06-08T14:00:00+00:00</Publish_x0020_Date>
    <_Flow_SignoffStatus xmlns="735949c8-f74a-4715-9a3d-f32007286c86" xsi:nil="true"/>
    <Service_x0020_type xmlns="735949c8-f74a-4715-9a3d-f32007286c86" xsi:nil="true"/>
    <_x0064_tt4 xmlns="735949c8-f74a-4715-9a3d-f32007286c86" xsi:nil="true"/>
    <Form_x0020_number xmlns="735949c8-f74a-4715-9a3d-f32007286c86" xsi:nil="true"/>
    <Owner xmlns="735949c8-f74a-4715-9a3d-f32007286c86">
      <UserInfo>
        <DisplayName>Glen Edgtton</DisplayName>
        <AccountId>24</AccountId>
        <AccountType/>
      </UserInfo>
    </Owner>
    <Discipline xmlns="735949c8-f74a-4715-9a3d-f32007286c86">15</Discipline>
    <Business_x0020_Area xmlns="735949c8-f74a-4715-9a3d-f32007286c86">
      <Value>4</Value>
    </Business_x0020_Area>
    <PublishingExpirationDate xmlns="http://schemas.microsoft.com/sharepoint/v3" xsi:nil="true"/>
    <Hyperlinks_x0020_Updated xmlns="735949c8-f74a-4715-9a3d-f32007286c86">false</Hyperlinks_x0020_Updated>
    <PublishingStartDate xmlns="http://schemas.microsoft.com/sharepoint/v3" xsi:nil="true"/>
    <Sub_x0020_discipline xmlns="735949c8-f74a-4715-9a3d-f32007286c86">48</Sub_x0020_discipline>
    <BOK xmlns="735949c8-f74a-4715-9a3d-f32007286c86">false</BOK>
    <Review_x0020_Cycle xmlns="735949c8-f74a-4715-9a3d-f32007286c86" xsi:nil="true"/>
    <New_x0020_template_x0020_added xmlns="735949c8-f74a-4715-9a3d-f32007286c86">false</New_x0020_template_x0020_added>
    <Approver xmlns="735949c8-f74a-4715-9a3d-f32007286c86">
      <UserInfo>
        <DisplayName>Glen Edgtton</DisplayName>
        <AccountId>24</AccountId>
        <AccountType/>
      </UserInfo>
    </Approver>
    <_dlc_DocId xmlns="4237b00e-ba5e-4059-9047-8eda986e4db7">FC33KR7XJEHX-1247420021-20404</_dlc_DocId>
    <_dlc_DocIdUrl xmlns="4237b00e-ba5e-4059-9047-8eda986e4db7">
      <Url>https://environmentnswgov.sharepoint.com/sites/PublicWorks/_layouts/15/DocIdRedir.aspx?ID=FC33KR7XJEHX-1247420021-20404</Url>
      <Description>FC33KR7XJEHX-1247420021-20404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FC75867F6A1B4C99EEF223747AAAAF" ma:contentTypeVersion="35" ma:contentTypeDescription="Create a new document." ma:contentTypeScope="" ma:versionID="569c842365f050803025b706da148ddf">
  <xsd:schema xmlns:xsd="http://www.w3.org/2001/XMLSchema" xmlns:xs="http://www.w3.org/2001/XMLSchema" xmlns:p="http://schemas.microsoft.com/office/2006/metadata/properties" xmlns:ns1="http://schemas.microsoft.com/sharepoint/v3" xmlns:ns2="735949c8-f74a-4715-9a3d-f32007286c86" xmlns:ns3="4237b00e-ba5e-4059-9047-8eda986e4db7" targetNamespace="http://schemas.microsoft.com/office/2006/metadata/properties" ma:root="true" ma:fieldsID="b1b2ca3c592cc43a75dce1b7cadb6c93" ns1:_="" ns2:_="" ns3:_="">
    <xsd:import namespace="http://schemas.microsoft.com/sharepoint/v3"/>
    <xsd:import namespace="735949c8-f74a-4715-9a3d-f32007286c86"/>
    <xsd:import namespace="4237b00e-ba5e-4059-9047-8eda986e4db7"/>
    <xsd:element name="properties">
      <xsd:complexType>
        <xsd:sequence>
          <xsd:element name="documentManagement">
            <xsd:complexType>
              <xsd:all>
                <xsd:element ref="ns2:Business_x0020_Area" minOccurs="0"/>
                <xsd:element ref="ns2:Document_x0020_type" minOccurs="0"/>
                <xsd:element ref="ns2:Discipline" minOccurs="0"/>
                <xsd:element ref="ns2:Sub_x0020_discipline" minOccurs="0"/>
                <xsd:element ref="ns2:Form_x0020_number" minOccurs="0"/>
                <xsd:element ref="ns2:New_x0020_template_x0020_added" minOccurs="0"/>
                <xsd:element ref="ns2:Publish_x0020_Date" minOccurs="0"/>
                <xsd:element ref="ns2:Review_x0020_Cycle" minOccurs="0"/>
                <xsd:element ref="ns2:Owner" minOccurs="0"/>
                <xsd:element ref="ns2:Approver" minOccurs="0"/>
                <xsd:element ref="ns2:Hyperlinks_x0020_Updated" minOccurs="0"/>
                <xsd:element ref="ns2:_x0064_tt4" minOccurs="0"/>
                <xsd:element ref="ns2:BOK" minOccurs="0"/>
                <xsd:element ref="ns2:Service_x0020_type" minOccurs="0"/>
                <xsd:element ref="ns2:_Flow_SignoffStatus"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1:PublishingStartDate" minOccurs="0"/>
                <xsd:element ref="ns1:PublishingExpirationDate" minOccurs="0"/>
                <xsd:element ref="ns3:_dlc_DocId" minOccurs="0"/>
                <xsd:element ref="ns3:_dlc_DocIdUrl" minOccurs="0"/>
                <xsd:element ref="ns3:_dlc_DocIdPersistId"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3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37"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5949c8-f74a-4715-9a3d-f32007286c86" elementFormDefault="qualified">
    <xsd:import namespace="http://schemas.microsoft.com/office/2006/documentManagement/types"/>
    <xsd:import namespace="http://schemas.microsoft.com/office/infopath/2007/PartnerControls"/>
    <xsd:element name="Business_x0020_Area" ma:index="2" nillable="true" ma:displayName="Business Area" ma:description="Business Area" ma:list="{b7333d30-b0df-4e85-8df5-b348f6e3e1e6}" ma:internalName="Business_x0020_Area" ma:readOnly="false" ma:showField="Title">
      <xsd:complexType>
        <xsd:complexContent>
          <xsd:extension base="dms:MultiChoiceLookup">
            <xsd:sequence>
              <xsd:element name="Value" type="dms:Lookup" maxOccurs="unbounded" minOccurs="0" nillable="true"/>
            </xsd:sequence>
          </xsd:extension>
        </xsd:complexContent>
      </xsd:complexType>
    </xsd:element>
    <xsd:element name="Document_x0020_type" ma:index="3" nillable="true" ma:displayName="Document type" ma:description="Document type" ma:indexed="true" ma:list="{bf9d8f0e-d602-43c0-a9da-f2cfe1efcc2a}" ma:internalName="Document_x0020_type" ma:readOnly="false" ma:showField="Title">
      <xsd:simpleType>
        <xsd:restriction base="dms:Lookup"/>
      </xsd:simpleType>
    </xsd:element>
    <xsd:element name="Discipline" ma:index="4" nillable="true" ma:displayName="Discipline" ma:description="Discipline" ma:indexed="true" ma:list="{15e0a8c3-0d6f-4e92-8471-6fa9e414461b}" ma:internalName="Discipline" ma:readOnly="false" ma:showField="Title">
      <xsd:simpleType>
        <xsd:restriction base="dms:Lookup"/>
      </xsd:simpleType>
    </xsd:element>
    <xsd:element name="Sub_x0020_discipline" ma:index="5" nillable="true" ma:displayName="Sub discipline" ma:description="Sub discipline" ma:indexed="true" ma:list="{de83681f-298d-442e-8feb-a35835e66954}" ma:internalName="Sub_x0020_discipline" ma:readOnly="false" ma:showField="Title">
      <xsd:simpleType>
        <xsd:restriction base="dms:Lookup"/>
      </xsd:simpleType>
    </xsd:element>
    <xsd:element name="Form_x0020_number" ma:index="6" nillable="true" ma:displayName="Form number" ma:description="Form number" ma:indexed="true" ma:internalName="Form_x0020_number" ma:readOnly="false">
      <xsd:simpleType>
        <xsd:restriction base="dms:Text">
          <xsd:maxLength value="255"/>
        </xsd:restriction>
      </xsd:simpleType>
    </xsd:element>
    <xsd:element name="New_x0020_template_x0020_added" ma:index="7" nillable="true" ma:displayName="New template added" ma:default="0" ma:description="New template added" ma:internalName="New_x0020_template_x0020_added" ma:readOnly="false">
      <xsd:simpleType>
        <xsd:restriction base="dms:Boolean"/>
      </xsd:simpleType>
    </xsd:element>
    <xsd:element name="Publish_x0020_Date" ma:index="8" nillable="true" ma:displayName="Publish Date" ma:description="Publish Date" ma:format="DateOnly" ma:indexed="true" ma:internalName="Publish_x0020_Date" ma:readOnly="false">
      <xsd:simpleType>
        <xsd:restriction base="dms:DateTime"/>
      </xsd:simpleType>
    </xsd:element>
    <xsd:element name="Review_x0020_Cycle" ma:index="9" nillable="true" ma:displayName="Review Cycle" ma:internalName="Review_x0020_Cycle" ma:readOnly="false" ma:percentage="FALSE">
      <xsd:simpleType>
        <xsd:restriction base="dms:Number"/>
      </xsd:simpleType>
    </xsd:element>
    <xsd:element name="Owner" ma:index="11" nillable="true" ma:displayName="Owner" ma:description="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r" ma:index="12" nillable="true" ma:displayName="Approver" ma:description="Approver" ma:list="UserInfo" ma:SharePointGroup="0" ma:internalName="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yperlinks_x0020_Updated" ma:index="13" nillable="true" ma:displayName="Hyperlinks Updated" ma:default="0" ma:internalName="Hyperlinks_x0020_Updated" ma:readOnly="false">
      <xsd:simpleType>
        <xsd:restriction base="dms:Boolean"/>
      </xsd:simpleType>
    </xsd:element>
    <xsd:element name="_x0064_tt4" ma:index="14" nillable="true" ma:displayName="Date and Time" ma:format="DateTime" ma:internalName="_x0064_tt4" ma:readOnly="false">
      <xsd:simpleType>
        <xsd:restriction base="dms:DateTime"/>
      </xsd:simpleType>
    </xsd:element>
    <xsd:element name="BOK" ma:index="15" nillable="true" ma:displayName="BOK" ma:default="0" ma:description="BOK" ma:internalName="BOK" ma:readOnly="false">
      <xsd:simpleType>
        <xsd:restriction base="dms:Boolean"/>
      </xsd:simpleType>
    </xsd:element>
    <xsd:element name="Service_x0020_type" ma:index="16" nillable="true" ma:displayName="Service type" ma:list="{c82edaf0-b8fc-4386-a2b1-2dc46b048497}" ma:internalName="Service_x0020_type" ma:readOnly="false" ma:showField="Title">
      <xsd:complexType>
        <xsd:complexContent>
          <xsd:extension base="dms:MultiChoiceLookup">
            <xsd:sequence>
              <xsd:element name="Value" type="dms:Lookup" maxOccurs="unbounded" minOccurs="0" nillable="true"/>
            </xsd:sequence>
          </xsd:extension>
        </xsd:complexContent>
      </xsd:complexType>
    </xsd:element>
    <xsd:element name="_Flow_SignoffStatus" ma:index="17" nillable="true" ma:displayName="Sign-off status" ma:internalName="Sign_x002d_off_x0020_status" ma:readOnly="false">
      <xsd:simpleType>
        <xsd:restriction base="dms:Text"/>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LengthInSeconds" ma:index="32" nillable="true" ma:displayName="MediaLengthInSeconds" ma:hidden="true" ma:internalName="MediaLengthInSeconds" ma:readOnly="true">
      <xsd:simpleType>
        <xsd:restriction base="dms:Unknown"/>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6444c108-d34f-4c01-85d9-27842d7407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237b00e-ba5e-4059-9047-8eda986e4db7"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element name="_dlc_DocId" ma:index="38" nillable="true" ma:displayName="Document ID Value" ma:description="The value of the document ID assigned to this item." ma:internalName="_dlc_DocId" ma:readOnly="true">
      <xsd:simpleType>
        <xsd:restriction base="dms:Text"/>
      </xsd:simpleType>
    </xsd:element>
    <xsd:element name="_dlc_DocIdUrl" ma:index="3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0" nillable="true" ma:displayName="Persist ID" ma:description="Keep ID on add." ma:hidden="true" ma:internalName="_dlc_DocIdPersistId" ma:readOnly="true">
      <xsd:simpleType>
        <xsd:restriction base="dms:Boolean"/>
      </xsd:simpleType>
    </xsd:element>
    <xsd:element name="TaxCatchAll" ma:index="43" nillable="true" ma:displayName="Taxonomy Catch All Column" ma:hidden="true" ma:list="{c9c087de-ed60-429e-82e6-e4886c737603}" ma:internalName="TaxCatchAll" ma:showField="CatchAllData" ma:web="4237b00e-ba5e-4059-9047-8eda986e4d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9019976-FDF5-4434-8229-9945B237E4AB}">
  <ds:schemaRefs>
    <ds:schemaRef ds:uri="http://schemas.openxmlformats.org/package/2006/metadata/core-properties"/>
    <ds:schemaRef ds:uri="735949c8-f74a-4715-9a3d-f32007286c86"/>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microsoft.com/sharepoint/v3"/>
    <ds:schemaRef ds:uri="4237b00e-ba5e-4059-9047-8eda986e4db7"/>
    <ds:schemaRef ds:uri="http://www.w3.org/XML/1998/namespace"/>
    <ds:schemaRef ds:uri="http://purl.org/dc/dcmitype/"/>
  </ds:schemaRefs>
</ds:datastoreItem>
</file>

<file path=customXml/itemProps2.xml><?xml version="1.0" encoding="utf-8"?>
<ds:datastoreItem xmlns:ds="http://schemas.openxmlformats.org/officeDocument/2006/customXml" ds:itemID="{C952F791-6740-4CEF-9A22-ABC619743E1B}">
  <ds:schemaRefs>
    <ds:schemaRef ds:uri="http://schemas.microsoft.com/sharepoint/v3/contenttype/forms"/>
  </ds:schemaRefs>
</ds:datastoreItem>
</file>

<file path=customXml/itemProps3.xml><?xml version="1.0" encoding="utf-8"?>
<ds:datastoreItem xmlns:ds="http://schemas.openxmlformats.org/officeDocument/2006/customXml" ds:itemID="{3FBC6BAC-9EFF-452E-AF29-C117B9FF8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5949c8-f74a-4715-9a3d-f32007286c86"/>
    <ds:schemaRef ds:uri="4237b00e-ba5e-4059-9047-8eda986e4d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5833A98-3AEA-405B-B41D-6020F466FCB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Theme1</Template>
  <TotalTime>23723</TotalTime>
  <Words>1620</Words>
  <Application>Microsoft Office PowerPoint</Application>
  <PresentationFormat>Widescreen</PresentationFormat>
  <Paragraphs>220</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Public Sans</vt:lpstr>
      <vt:lpstr>Public Sans ExtraLight</vt:lpstr>
      <vt:lpstr>Public Sans Light</vt:lpstr>
      <vt:lpstr>Public Sans SemiBold</vt:lpstr>
      <vt:lpstr>Times New Roman</vt:lpstr>
      <vt:lpstr>NSWG Corporate</vt:lpstr>
      <vt:lpstr>Central Assessment Unit</vt:lpstr>
      <vt:lpstr>PowerPoint Presentation</vt:lpstr>
      <vt:lpstr>Dangerous vs High Potential</vt:lpstr>
      <vt:lpstr>Dangerous vs High Potential</vt:lpstr>
      <vt:lpstr>Injuries</vt:lpstr>
      <vt:lpstr>Reporting issues</vt:lpstr>
      <vt:lpstr>PowerPoint Presentation</vt:lpstr>
      <vt:lpstr>PowerPoint Presentation</vt:lpstr>
      <vt:lpstr>Justification</vt:lpstr>
      <vt:lpstr>Remember the Media</vt:lpstr>
      <vt:lpstr>Notifier aware</vt:lpstr>
      <vt:lpstr>Notifier aware</vt:lpstr>
      <vt:lpstr>Additional information needed</vt:lpstr>
      <vt:lpstr>12 month incident trend</vt:lpstr>
      <vt:lpstr>12 month incident trend – Underground Coal </vt:lpstr>
      <vt:lpstr>Gas exceedances</vt:lpstr>
      <vt:lpstr>Worker exposed to airborne contaminants</vt:lpstr>
      <vt:lpstr>Exposure to airborne dust</vt:lpstr>
      <vt:lpstr>Trainee operators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Works Corporate Presentation PPT</dc:title>
  <dc:creator>Oliver Brambley</dc:creator>
  <cp:lastModifiedBy>Charles Spence</cp:lastModifiedBy>
  <cp:revision>58</cp:revision>
  <dcterms:created xsi:type="dcterms:W3CDTF">2022-05-30T01:29:51Z</dcterms:created>
  <dcterms:modified xsi:type="dcterms:W3CDTF">2023-03-17T00:02:31Z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0x0101000FFC75867F6A1B4C99EEF223747AAAAF</vt:lpwstr>
  </property>
  <property fmtid="{D5CDD505-2E9C-101B-9397-08002B2CF9AE}" pid="3" name="_dlc_DocIdItemGuid">
    <vt:lpwstr>f36a47ac-30b6-40fc-bd1d-f53d42f22d38</vt:lpwstr>
  </property>
  <property fmtid="{D5CDD505-2E9C-101B-9397-08002B2CF9AE}" pid="4" name="MediaServiceImageTags">
    <vt:lpwstr/>
  </property>
</Properties>
</file>