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0"/>
  </p:notesMasterIdLst>
  <p:sldIdLst>
    <p:sldId id="261" r:id="rId6"/>
    <p:sldId id="271" r:id="rId7"/>
    <p:sldId id="588" r:id="rId8"/>
    <p:sldId id="286" r:id="rId9"/>
    <p:sldId id="583" r:id="rId10"/>
    <p:sldId id="585" r:id="rId11"/>
    <p:sldId id="548" r:id="rId12"/>
    <p:sldId id="272" r:id="rId13"/>
    <p:sldId id="311" r:id="rId14"/>
    <p:sldId id="584" r:id="rId15"/>
    <p:sldId id="590" r:id="rId16"/>
    <p:sldId id="587" r:id="rId17"/>
    <p:sldId id="589" r:id="rId18"/>
    <p:sldId id="285" r:id="rId19"/>
  </p:sldIdLst>
  <p:sldSz cx="12192000" cy="6858000"/>
  <p:notesSz cx="6858000" cy="9144000"/>
  <p:embeddedFontLst>
    <p:embeddedFont>
      <p:font typeface="Calibre Regular" panose="020B0503030202060203" pitchFamily="34" charset="77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ACB68-A67E-0E47-8BF6-58730CF14D14}" v="6" dt="2023-03-14T04:35:03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1" autoAdjust="0"/>
    <p:restoredTop sz="80816" autoAdjust="0"/>
  </p:normalViewPr>
  <p:slideViewPr>
    <p:cSldViewPr>
      <p:cViewPr varScale="1">
        <p:scale>
          <a:sx n="102" d="100"/>
          <a:sy n="102" d="100"/>
        </p:scale>
        <p:origin x="4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ish Rae" userId="a11ccd17-ff1c-4333-a408-61b25d501d25" providerId="ADAL" clId="{FD2ACB68-A67E-0E47-8BF6-58730CF14D14}"/>
    <pc:docChg chg="custSel addSld delSld modSld">
      <pc:chgData name="Hamish Rae" userId="a11ccd17-ff1c-4333-a408-61b25d501d25" providerId="ADAL" clId="{FD2ACB68-A67E-0E47-8BF6-58730CF14D14}" dt="2023-03-14T04:35:03.024" v="47"/>
      <pc:docMkLst>
        <pc:docMk/>
      </pc:docMkLst>
      <pc:sldChg chg="modSp mod">
        <pc:chgData name="Hamish Rae" userId="a11ccd17-ff1c-4333-a408-61b25d501d25" providerId="ADAL" clId="{FD2ACB68-A67E-0E47-8BF6-58730CF14D14}" dt="2023-03-14T04:32:50.949" v="24" actId="207"/>
        <pc:sldMkLst>
          <pc:docMk/>
          <pc:sldMk cId="0" sldId="261"/>
        </pc:sldMkLst>
        <pc:spChg chg="mod">
          <ac:chgData name="Hamish Rae" userId="a11ccd17-ff1c-4333-a408-61b25d501d25" providerId="ADAL" clId="{FD2ACB68-A67E-0E47-8BF6-58730CF14D14}" dt="2023-03-14T04:32:50.949" v="24" actId="20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Hamish Rae" userId="a11ccd17-ff1c-4333-a408-61b25d501d25" providerId="ADAL" clId="{FD2ACB68-A67E-0E47-8BF6-58730CF14D14}" dt="2023-03-14T04:32:58.269" v="26" actId="207"/>
        <pc:sldMkLst>
          <pc:docMk/>
          <pc:sldMk cId="0" sldId="271"/>
        </pc:sldMkLst>
        <pc:spChg chg="mod">
          <ac:chgData name="Hamish Rae" userId="a11ccd17-ff1c-4333-a408-61b25d501d25" providerId="ADAL" clId="{FD2ACB68-A67E-0E47-8BF6-58730CF14D14}" dt="2023-03-14T04:32:58.269" v="26" actId="207"/>
          <ac:spMkLst>
            <pc:docMk/>
            <pc:sldMk cId="0" sldId="271"/>
            <ac:spMk id="2" creationId="{00000000-0000-0000-0000-000000000000}"/>
          </ac:spMkLst>
        </pc:spChg>
        <pc:spChg chg="mod">
          <ac:chgData name="Hamish Rae" userId="a11ccd17-ff1c-4333-a408-61b25d501d25" providerId="ADAL" clId="{FD2ACB68-A67E-0E47-8BF6-58730CF14D14}" dt="2023-03-14T04:32:55.570" v="25" actId="207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Hamish Rae" userId="a11ccd17-ff1c-4333-a408-61b25d501d25" providerId="ADAL" clId="{FD2ACB68-A67E-0E47-8BF6-58730CF14D14}" dt="2023-03-14T04:33:15.798" v="30" actId="207"/>
        <pc:sldMkLst>
          <pc:docMk/>
          <pc:sldMk cId="0" sldId="272"/>
        </pc:sldMkLst>
        <pc:spChg chg="mod">
          <ac:chgData name="Hamish Rae" userId="a11ccd17-ff1c-4333-a408-61b25d501d25" providerId="ADAL" clId="{FD2ACB68-A67E-0E47-8BF6-58730CF14D14}" dt="2023-03-14T04:33:15.798" v="30" actId="207"/>
          <ac:spMkLst>
            <pc:docMk/>
            <pc:sldMk cId="0" sldId="272"/>
            <ac:spMk id="2" creationId="{00000000-0000-0000-0000-000000000000}"/>
          </ac:spMkLst>
        </pc:spChg>
        <pc:spChg chg="mod">
          <ac:chgData name="Hamish Rae" userId="a11ccd17-ff1c-4333-a408-61b25d501d25" providerId="ADAL" clId="{FD2ACB68-A67E-0E47-8BF6-58730CF14D14}" dt="2023-03-14T04:33:13.221" v="29" actId="207"/>
          <ac:spMkLst>
            <pc:docMk/>
            <pc:sldMk cId="0" sldId="272"/>
            <ac:spMk id="3" creationId="{00000000-0000-0000-0000-000000000000}"/>
          </ac:spMkLst>
        </pc:spChg>
      </pc:sldChg>
      <pc:sldChg chg="addSp delSp modSp mod setBg">
        <pc:chgData name="Hamish Rae" userId="a11ccd17-ff1c-4333-a408-61b25d501d25" providerId="ADAL" clId="{FD2ACB68-A67E-0E47-8BF6-58730CF14D14}" dt="2023-03-14T04:35:03.024" v="47"/>
        <pc:sldMkLst>
          <pc:docMk/>
          <pc:sldMk cId="0" sldId="285"/>
        </pc:sldMkLst>
        <pc:spChg chg="add del mod">
          <ac:chgData name="Hamish Rae" userId="a11ccd17-ff1c-4333-a408-61b25d501d25" providerId="ADAL" clId="{FD2ACB68-A67E-0E47-8BF6-58730CF14D14}" dt="2023-03-14T04:34:55.873" v="46"/>
          <ac:spMkLst>
            <pc:docMk/>
            <pc:sldMk cId="0" sldId="285"/>
            <ac:spMk id="5" creationId="{1811AFFA-D672-A240-9DC2-BEAE9A832D0C}"/>
          </ac:spMkLst>
        </pc:spChg>
      </pc:sldChg>
      <pc:sldChg chg="del">
        <pc:chgData name="Hamish Rae" userId="a11ccd17-ff1c-4333-a408-61b25d501d25" providerId="ADAL" clId="{FD2ACB68-A67E-0E47-8BF6-58730CF14D14}" dt="2023-03-14T04:34:16.890" v="39" actId="2696"/>
        <pc:sldMkLst>
          <pc:docMk/>
          <pc:sldMk cId="2871817165" sldId="310"/>
        </pc:sldMkLst>
      </pc:sldChg>
      <pc:sldChg chg="modSp mod">
        <pc:chgData name="Hamish Rae" userId="a11ccd17-ff1c-4333-a408-61b25d501d25" providerId="ADAL" clId="{FD2ACB68-A67E-0E47-8BF6-58730CF14D14}" dt="2023-03-14T04:33:22.055" v="32" actId="207"/>
        <pc:sldMkLst>
          <pc:docMk/>
          <pc:sldMk cId="186438885" sldId="584"/>
        </pc:sldMkLst>
        <pc:spChg chg="mod">
          <ac:chgData name="Hamish Rae" userId="a11ccd17-ff1c-4333-a408-61b25d501d25" providerId="ADAL" clId="{FD2ACB68-A67E-0E47-8BF6-58730CF14D14}" dt="2023-03-14T04:33:22.055" v="32" actId="207"/>
          <ac:spMkLst>
            <pc:docMk/>
            <pc:sldMk cId="186438885" sldId="584"/>
            <ac:spMk id="2" creationId="{00000000-0000-0000-0000-000000000000}"/>
          </ac:spMkLst>
        </pc:spChg>
        <pc:spChg chg="mod">
          <ac:chgData name="Hamish Rae" userId="a11ccd17-ff1c-4333-a408-61b25d501d25" providerId="ADAL" clId="{FD2ACB68-A67E-0E47-8BF6-58730CF14D14}" dt="2023-03-14T04:33:19.700" v="31" actId="207"/>
          <ac:spMkLst>
            <pc:docMk/>
            <pc:sldMk cId="186438885" sldId="584"/>
            <ac:spMk id="3" creationId="{00000000-0000-0000-0000-000000000000}"/>
          </ac:spMkLst>
        </pc:spChg>
      </pc:sldChg>
      <pc:sldChg chg="modSp mod">
        <pc:chgData name="Hamish Rae" userId="a11ccd17-ff1c-4333-a408-61b25d501d25" providerId="ADAL" clId="{FD2ACB68-A67E-0E47-8BF6-58730CF14D14}" dt="2023-03-14T04:34:23.494" v="41" actId="207"/>
        <pc:sldMkLst>
          <pc:docMk/>
          <pc:sldMk cId="1841290987" sldId="587"/>
        </pc:sldMkLst>
        <pc:spChg chg="mod">
          <ac:chgData name="Hamish Rae" userId="a11ccd17-ff1c-4333-a408-61b25d501d25" providerId="ADAL" clId="{FD2ACB68-A67E-0E47-8BF6-58730CF14D14}" dt="2023-03-14T04:34:23.494" v="41" actId="207"/>
          <ac:spMkLst>
            <pc:docMk/>
            <pc:sldMk cId="1841290987" sldId="587"/>
            <ac:spMk id="2" creationId="{00000000-0000-0000-0000-000000000000}"/>
          </ac:spMkLst>
        </pc:spChg>
        <pc:spChg chg="mod">
          <ac:chgData name="Hamish Rae" userId="a11ccd17-ff1c-4333-a408-61b25d501d25" providerId="ADAL" clId="{FD2ACB68-A67E-0E47-8BF6-58730CF14D14}" dt="2023-03-14T04:34:20.957" v="40" actId="207"/>
          <ac:spMkLst>
            <pc:docMk/>
            <pc:sldMk cId="1841290987" sldId="587"/>
            <ac:spMk id="3" creationId="{00000000-0000-0000-0000-000000000000}"/>
          </ac:spMkLst>
        </pc:spChg>
      </pc:sldChg>
      <pc:sldChg chg="modSp mod">
        <pc:chgData name="Hamish Rae" userId="a11ccd17-ff1c-4333-a408-61b25d501d25" providerId="ADAL" clId="{FD2ACB68-A67E-0E47-8BF6-58730CF14D14}" dt="2023-03-14T04:33:06.188" v="28" actId="207"/>
        <pc:sldMkLst>
          <pc:docMk/>
          <pc:sldMk cId="2724090110" sldId="588"/>
        </pc:sldMkLst>
        <pc:spChg chg="mod">
          <ac:chgData name="Hamish Rae" userId="a11ccd17-ff1c-4333-a408-61b25d501d25" providerId="ADAL" clId="{FD2ACB68-A67E-0E47-8BF6-58730CF14D14}" dt="2023-03-14T04:33:03.101" v="27" actId="207"/>
          <ac:spMkLst>
            <pc:docMk/>
            <pc:sldMk cId="2724090110" sldId="588"/>
            <ac:spMk id="2" creationId="{00000000-0000-0000-0000-000000000000}"/>
          </ac:spMkLst>
        </pc:spChg>
        <pc:spChg chg="mod">
          <ac:chgData name="Hamish Rae" userId="a11ccd17-ff1c-4333-a408-61b25d501d25" providerId="ADAL" clId="{FD2ACB68-A67E-0E47-8BF6-58730CF14D14}" dt="2023-03-14T04:33:06.188" v="28" actId="207"/>
          <ac:spMkLst>
            <pc:docMk/>
            <pc:sldMk cId="2724090110" sldId="588"/>
            <ac:spMk id="3" creationId="{00000000-0000-0000-0000-000000000000}"/>
          </ac:spMkLst>
        </pc:spChg>
        <pc:graphicFrameChg chg="mod modGraphic">
          <ac:chgData name="Hamish Rae" userId="a11ccd17-ff1c-4333-a408-61b25d501d25" providerId="ADAL" clId="{FD2ACB68-A67E-0E47-8BF6-58730CF14D14}" dt="2023-03-14T04:32:39.109" v="22" actId="20577"/>
          <ac:graphicFrameMkLst>
            <pc:docMk/>
            <pc:sldMk cId="2724090110" sldId="588"/>
            <ac:graphicFrameMk id="8" creationId="{A9F5E0AA-8C9F-6579-8114-03E51D8EC171}"/>
          </ac:graphicFrameMkLst>
        </pc:graphicFrameChg>
      </pc:sldChg>
      <pc:sldChg chg="modSp mod">
        <pc:chgData name="Hamish Rae" userId="a11ccd17-ff1c-4333-a408-61b25d501d25" providerId="ADAL" clId="{FD2ACB68-A67E-0E47-8BF6-58730CF14D14}" dt="2023-03-14T04:34:29.546" v="43" actId="207"/>
        <pc:sldMkLst>
          <pc:docMk/>
          <pc:sldMk cId="1246300048" sldId="589"/>
        </pc:sldMkLst>
        <pc:spChg chg="mod">
          <ac:chgData name="Hamish Rae" userId="a11ccd17-ff1c-4333-a408-61b25d501d25" providerId="ADAL" clId="{FD2ACB68-A67E-0E47-8BF6-58730CF14D14}" dt="2023-03-14T04:34:29.546" v="43" actId="207"/>
          <ac:spMkLst>
            <pc:docMk/>
            <pc:sldMk cId="1246300048" sldId="589"/>
            <ac:spMk id="2" creationId="{00000000-0000-0000-0000-000000000000}"/>
          </ac:spMkLst>
        </pc:spChg>
        <pc:spChg chg="mod">
          <ac:chgData name="Hamish Rae" userId="a11ccd17-ff1c-4333-a408-61b25d501d25" providerId="ADAL" clId="{FD2ACB68-A67E-0E47-8BF6-58730CF14D14}" dt="2023-03-14T04:34:27.240" v="42" actId="207"/>
          <ac:spMkLst>
            <pc:docMk/>
            <pc:sldMk cId="1246300048" sldId="589"/>
            <ac:spMk id="3" creationId="{00000000-0000-0000-0000-000000000000}"/>
          </ac:spMkLst>
        </pc:spChg>
      </pc:sldChg>
      <pc:sldChg chg="addSp delSp modSp add mod delAnim modNotesTx">
        <pc:chgData name="Hamish Rae" userId="a11ccd17-ff1c-4333-a408-61b25d501d25" providerId="ADAL" clId="{FD2ACB68-A67E-0E47-8BF6-58730CF14D14}" dt="2023-03-14T04:34:13.521" v="38"/>
        <pc:sldMkLst>
          <pc:docMk/>
          <pc:sldMk cId="1277769874" sldId="590"/>
        </pc:sldMkLst>
        <pc:spChg chg="del">
          <ac:chgData name="Hamish Rae" userId="a11ccd17-ff1c-4333-a408-61b25d501d25" providerId="ADAL" clId="{FD2ACB68-A67E-0E47-8BF6-58730CF14D14}" dt="2023-03-14T04:33:46.862" v="35" actId="478"/>
          <ac:spMkLst>
            <pc:docMk/>
            <pc:sldMk cId="1277769874" sldId="590"/>
            <ac:spMk id="4" creationId="{B518590D-F04B-9FF3-5649-F1A303E0EF5C}"/>
          </ac:spMkLst>
        </pc:spChg>
        <pc:spChg chg="add mod">
          <ac:chgData name="Hamish Rae" userId="a11ccd17-ff1c-4333-a408-61b25d501d25" providerId="ADAL" clId="{FD2ACB68-A67E-0E47-8BF6-58730CF14D14}" dt="2023-03-14T04:33:59.677" v="37" actId="1076"/>
          <ac:spMkLst>
            <pc:docMk/>
            <pc:sldMk cId="1277769874" sldId="590"/>
            <ac:spMk id="5" creationId="{D2F26A5D-5C4A-EECF-9AF8-4958C4E2537F}"/>
          </ac:spMkLst>
        </pc:spChg>
        <pc:spChg chg="add mod">
          <ac:chgData name="Hamish Rae" userId="a11ccd17-ff1c-4333-a408-61b25d501d25" providerId="ADAL" clId="{FD2ACB68-A67E-0E47-8BF6-58730CF14D14}" dt="2023-03-14T04:33:59.677" v="37" actId="1076"/>
          <ac:spMkLst>
            <pc:docMk/>
            <pc:sldMk cId="1277769874" sldId="590"/>
            <ac:spMk id="7" creationId="{4E99BE57-8AFB-B03F-1A95-244E5D547F24}"/>
          </ac:spMkLst>
        </pc:spChg>
        <pc:picChg chg="del">
          <ac:chgData name="Hamish Rae" userId="a11ccd17-ff1c-4333-a408-61b25d501d25" providerId="ADAL" clId="{FD2ACB68-A67E-0E47-8BF6-58730CF14D14}" dt="2023-03-14T04:33:43.697" v="34" actId="478"/>
          <ac:picMkLst>
            <pc:docMk/>
            <pc:sldMk cId="1277769874" sldId="590"/>
            <ac:picMk id="6" creationId="{4F12DBE7-1ADE-80AC-F035-EFF217673A7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mishrae/Downloads/ShortFormTables%20-%20Hunter%20Valley%20Operations%20-%20Hunter%20Valley%20Operations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mishrae/Downloads/ShortFormTables%20-%20Hunter%20Valley%20Operations%20-%20Hunter%20Valley%20Operations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Tyre Fitter RCS Exposures Prior to VEM</a:t>
            </a:r>
            <a:r>
              <a:rPr lang="en-GB" baseline="0"/>
              <a:t> and Intervention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Tyre Fitter RCS Results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'Respirable Dust'!$C$4:$C$22</c:f>
              <c:numCache>
                <c:formatCode>mmm\-yy</c:formatCode>
                <c:ptCount val="19"/>
                <c:pt idx="0">
                  <c:v>43306</c:v>
                </c:pt>
                <c:pt idx="1">
                  <c:v>43329</c:v>
                </c:pt>
                <c:pt idx="2">
                  <c:v>43440</c:v>
                </c:pt>
                <c:pt idx="3">
                  <c:v>43545</c:v>
                </c:pt>
                <c:pt idx="4">
                  <c:v>43545</c:v>
                </c:pt>
                <c:pt idx="5">
                  <c:v>43649</c:v>
                </c:pt>
                <c:pt idx="6">
                  <c:v>43712</c:v>
                </c:pt>
                <c:pt idx="7">
                  <c:v>43867</c:v>
                </c:pt>
                <c:pt idx="8">
                  <c:v>43923</c:v>
                </c:pt>
                <c:pt idx="9">
                  <c:v>44014</c:v>
                </c:pt>
                <c:pt idx="10">
                  <c:v>44075</c:v>
                </c:pt>
                <c:pt idx="11">
                  <c:v>44209</c:v>
                </c:pt>
                <c:pt idx="12">
                  <c:v>44230</c:v>
                </c:pt>
                <c:pt idx="13">
                  <c:v>44230</c:v>
                </c:pt>
                <c:pt idx="14">
                  <c:v>44293</c:v>
                </c:pt>
                <c:pt idx="15">
                  <c:v>44354</c:v>
                </c:pt>
                <c:pt idx="16">
                  <c:v>44354</c:v>
                </c:pt>
                <c:pt idx="17">
                  <c:v>44411</c:v>
                </c:pt>
                <c:pt idx="18">
                  <c:v>44411</c:v>
                </c:pt>
              </c:numCache>
            </c:numRef>
          </c:cat>
          <c:val>
            <c:numRef>
              <c:f>'Respirable Dust'!$P$4:$P$22</c:f>
              <c:numCache>
                <c:formatCode>@</c:formatCode>
                <c:ptCount val="19"/>
                <c:pt idx="0">
                  <c:v>3.5999999999999997E-2</c:v>
                </c:pt>
                <c:pt idx="1">
                  <c:v>1.7999999999999999E-2</c:v>
                </c:pt>
                <c:pt idx="2">
                  <c:v>3.2000000000000001E-2</c:v>
                </c:pt>
                <c:pt idx="3">
                  <c:v>5.1999999999999998E-2</c:v>
                </c:pt>
                <c:pt idx="4" formatCode="General">
                  <c:v>3.0000000000000001E-3</c:v>
                </c:pt>
                <c:pt idx="5">
                  <c:v>9.1999999999999998E-2</c:v>
                </c:pt>
                <c:pt idx="6">
                  <c:v>2.1000000000000001E-2</c:v>
                </c:pt>
                <c:pt idx="7">
                  <c:v>5.8999999999999999E-3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7.0999999999999994E-2</c:v>
                </c:pt>
                <c:pt idx="11">
                  <c:v>4.3999999999999997E-2</c:v>
                </c:pt>
                <c:pt idx="12">
                  <c:v>2.1000000000000001E-2</c:v>
                </c:pt>
                <c:pt idx="13">
                  <c:v>6.4999999999999997E-3</c:v>
                </c:pt>
                <c:pt idx="14">
                  <c:v>4.7999999999999996E-3</c:v>
                </c:pt>
                <c:pt idx="15">
                  <c:v>0.09</c:v>
                </c:pt>
                <c:pt idx="16">
                  <c:v>1.4999999999999999E-2</c:v>
                </c:pt>
                <c:pt idx="17">
                  <c:v>7.1999999999999998E-3</c:v>
                </c:pt>
                <c:pt idx="18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0-024C-9FB9-E11C22E6C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490991"/>
        <c:axId val="351492623"/>
      </c:barChart>
      <c:lineChart>
        <c:grouping val="standard"/>
        <c:varyColors val="0"/>
        <c:ser>
          <c:idx val="1"/>
          <c:order val="1"/>
          <c:tx>
            <c:v>OES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'Respirable Dust'!$S$4:$S$22</c:f>
              <c:numCache>
                <c:formatCode>@</c:formatCode>
                <c:ptCount val="19"/>
                <c:pt idx="0">
                  <c:v>9.5000000000000001E-2</c:v>
                </c:pt>
                <c:pt idx="1">
                  <c:v>9.5000000000000001E-2</c:v>
                </c:pt>
                <c:pt idx="2">
                  <c:v>9.5000000000000001E-2</c:v>
                </c:pt>
                <c:pt idx="3">
                  <c:v>9.5000000000000001E-2</c:v>
                </c:pt>
                <c:pt idx="4">
                  <c:v>9.5000000000000001E-2</c:v>
                </c:pt>
                <c:pt idx="5">
                  <c:v>9.5000000000000001E-2</c:v>
                </c:pt>
                <c:pt idx="6">
                  <c:v>9.5000000000000001E-2</c:v>
                </c:pt>
                <c:pt idx="7">
                  <c:v>9.5000000000000001E-2</c:v>
                </c:pt>
                <c:pt idx="8">
                  <c:v>9.5000000000000001E-2</c:v>
                </c:pt>
                <c:pt idx="9">
                  <c:v>4.8000000000000001E-2</c:v>
                </c:pt>
                <c:pt idx="10">
                  <c:v>4.8000000000000001E-2</c:v>
                </c:pt>
                <c:pt idx="11">
                  <c:v>4.8000000000000001E-2</c:v>
                </c:pt>
                <c:pt idx="12">
                  <c:v>4.8000000000000001E-2</c:v>
                </c:pt>
                <c:pt idx="13">
                  <c:v>4.8000000000000001E-2</c:v>
                </c:pt>
                <c:pt idx="14">
                  <c:v>4.8000000000000001E-2</c:v>
                </c:pt>
                <c:pt idx="15">
                  <c:v>4.8000000000000001E-2</c:v>
                </c:pt>
                <c:pt idx="16">
                  <c:v>4.8000000000000001E-2</c:v>
                </c:pt>
                <c:pt idx="17">
                  <c:v>4.8000000000000001E-2</c:v>
                </c:pt>
                <c:pt idx="18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20-024C-9FB9-E11C22E6C524}"/>
            </c:ext>
          </c:extLst>
        </c:ser>
        <c:ser>
          <c:idx val="2"/>
          <c:order val="2"/>
          <c:tx>
            <c:v>50% OES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'Respirable Dust'!$U$4:$U$22</c:f>
              <c:numCache>
                <c:formatCode>@</c:formatCode>
                <c:ptCount val="19"/>
                <c:pt idx="0">
                  <c:v>4.7500000000000001E-2</c:v>
                </c:pt>
                <c:pt idx="1">
                  <c:v>4.7500000000000001E-2</c:v>
                </c:pt>
                <c:pt idx="2">
                  <c:v>4.7500000000000001E-2</c:v>
                </c:pt>
                <c:pt idx="3">
                  <c:v>4.7500000000000001E-2</c:v>
                </c:pt>
                <c:pt idx="4">
                  <c:v>4.7500000000000001E-2</c:v>
                </c:pt>
                <c:pt idx="5">
                  <c:v>4.7500000000000001E-2</c:v>
                </c:pt>
                <c:pt idx="6">
                  <c:v>4.7500000000000001E-2</c:v>
                </c:pt>
                <c:pt idx="7">
                  <c:v>4.7500000000000001E-2</c:v>
                </c:pt>
                <c:pt idx="8">
                  <c:v>4.7500000000000001E-2</c:v>
                </c:pt>
                <c:pt idx="9">
                  <c:v>2.4E-2</c:v>
                </c:pt>
                <c:pt idx="10">
                  <c:v>2.4E-2</c:v>
                </c:pt>
                <c:pt idx="11">
                  <c:v>2.4E-2</c:v>
                </c:pt>
                <c:pt idx="12">
                  <c:v>2.4E-2</c:v>
                </c:pt>
                <c:pt idx="13">
                  <c:v>2.4E-2</c:v>
                </c:pt>
                <c:pt idx="14">
                  <c:v>2.4E-2</c:v>
                </c:pt>
                <c:pt idx="15">
                  <c:v>2.4E-2</c:v>
                </c:pt>
                <c:pt idx="16">
                  <c:v>2.4E-2</c:v>
                </c:pt>
                <c:pt idx="17">
                  <c:v>2.4E-2</c:v>
                </c:pt>
                <c:pt idx="18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20-024C-9FB9-E11C22E6C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490991"/>
        <c:axId val="351492623"/>
      </c:lineChart>
      <c:catAx>
        <c:axId val="35149099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92623"/>
        <c:crosses val="autoZero"/>
        <c:auto val="0"/>
        <c:lblAlgn val="ctr"/>
        <c:lblOffset val="100"/>
        <c:noMultiLvlLbl val="0"/>
      </c:catAx>
      <c:valAx>
        <c:axId val="35149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9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Tyre Fitter RCS Exposures to Date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Tyre Fitter RCS Results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'Respirable Dust'!$C$4:$C$29</c:f>
              <c:numCache>
                <c:formatCode>mmm\-yy</c:formatCode>
                <c:ptCount val="26"/>
                <c:pt idx="0">
                  <c:v>43306</c:v>
                </c:pt>
                <c:pt idx="1">
                  <c:v>43329</c:v>
                </c:pt>
                <c:pt idx="2">
                  <c:v>43440</c:v>
                </c:pt>
                <c:pt idx="3">
                  <c:v>43545</c:v>
                </c:pt>
                <c:pt idx="4">
                  <c:v>43545</c:v>
                </c:pt>
                <c:pt idx="5">
                  <c:v>43649</c:v>
                </c:pt>
                <c:pt idx="6">
                  <c:v>43712</c:v>
                </c:pt>
                <c:pt idx="7">
                  <c:v>43867</c:v>
                </c:pt>
                <c:pt idx="8">
                  <c:v>43923</c:v>
                </c:pt>
                <c:pt idx="9">
                  <c:v>44014</c:v>
                </c:pt>
                <c:pt idx="10">
                  <c:v>44075</c:v>
                </c:pt>
                <c:pt idx="11">
                  <c:v>44209</c:v>
                </c:pt>
                <c:pt idx="12">
                  <c:v>44230</c:v>
                </c:pt>
                <c:pt idx="13">
                  <c:v>44230</c:v>
                </c:pt>
                <c:pt idx="14">
                  <c:v>44293</c:v>
                </c:pt>
                <c:pt idx="15">
                  <c:v>44354</c:v>
                </c:pt>
                <c:pt idx="16">
                  <c:v>44354</c:v>
                </c:pt>
                <c:pt idx="17">
                  <c:v>44411</c:v>
                </c:pt>
                <c:pt idx="18">
                  <c:v>44411</c:v>
                </c:pt>
                <c:pt idx="19">
                  <c:v>44580</c:v>
                </c:pt>
                <c:pt idx="20">
                  <c:v>44662</c:v>
                </c:pt>
                <c:pt idx="21">
                  <c:v>44691</c:v>
                </c:pt>
                <c:pt idx="22">
                  <c:v>44789</c:v>
                </c:pt>
                <c:pt idx="23">
                  <c:v>44819</c:v>
                </c:pt>
                <c:pt idx="24">
                  <c:v>44886</c:v>
                </c:pt>
                <c:pt idx="25">
                  <c:v>44959</c:v>
                </c:pt>
              </c:numCache>
            </c:numRef>
          </c:cat>
          <c:val>
            <c:numRef>
              <c:f>'Respirable Dust'!$P$4:$P$29</c:f>
              <c:numCache>
                <c:formatCode>@</c:formatCode>
                <c:ptCount val="26"/>
                <c:pt idx="0">
                  <c:v>3.5999999999999997E-2</c:v>
                </c:pt>
                <c:pt idx="1">
                  <c:v>1.7999999999999999E-2</c:v>
                </c:pt>
                <c:pt idx="2">
                  <c:v>3.2000000000000001E-2</c:v>
                </c:pt>
                <c:pt idx="3">
                  <c:v>5.1999999999999998E-2</c:v>
                </c:pt>
                <c:pt idx="4" formatCode="General">
                  <c:v>3.0000000000000001E-3</c:v>
                </c:pt>
                <c:pt idx="5">
                  <c:v>9.1999999999999998E-2</c:v>
                </c:pt>
                <c:pt idx="6">
                  <c:v>2.1000000000000001E-2</c:v>
                </c:pt>
                <c:pt idx="7">
                  <c:v>5.8999999999999999E-3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7.0999999999999994E-2</c:v>
                </c:pt>
                <c:pt idx="11">
                  <c:v>4.3999999999999997E-2</c:v>
                </c:pt>
                <c:pt idx="12">
                  <c:v>2.1000000000000001E-2</c:v>
                </c:pt>
                <c:pt idx="13">
                  <c:v>6.4999999999999997E-3</c:v>
                </c:pt>
                <c:pt idx="14">
                  <c:v>4.7999999999999996E-3</c:v>
                </c:pt>
                <c:pt idx="15">
                  <c:v>0.09</c:v>
                </c:pt>
                <c:pt idx="16">
                  <c:v>1.4999999999999999E-2</c:v>
                </c:pt>
                <c:pt idx="17">
                  <c:v>7.1999999999999998E-3</c:v>
                </c:pt>
                <c:pt idx="18">
                  <c:v>3.9E-2</c:v>
                </c:pt>
                <c:pt idx="19" formatCode="General">
                  <c:v>2.8999999999999998E-3</c:v>
                </c:pt>
                <c:pt idx="20">
                  <c:v>1.7999999999999999E-2</c:v>
                </c:pt>
                <c:pt idx="21">
                  <c:v>1.9E-2</c:v>
                </c:pt>
                <c:pt idx="22">
                  <c:v>4.4000000000000003E-3</c:v>
                </c:pt>
                <c:pt idx="23">
                  <c:v>9.4000000000000004E-3</c:v>
                </c:pt>
                <c:pt idx="24">
                  <c:v>1.7999999999999999E-2</c:v>
                </c:pt>
                <c:pt idx="25" formatCode="General">
                  <c:v>2.5999999999999999E-3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1-8341-84DD-713ADEC5F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490991"/>
        <c:axId val="351492623"/>
      </c:barChart>
      <c:lineChart>
        <c:grouping val="standard"/>
        <c:varyColors val="0"/>
        <c:ser>
          <c:idx val="1"/>
          <c:order val="1"/>
          <c:tx>
            <c:v>OES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'Respirable Dust'!$S$4:$S$29</c:f>
              <c:numCache>
                <c:formatCode>@</c:formatCode>
                <c:ptCount val="26"/>
                <c:pt idx="0">
                  <c:v>9.5000000000000001E-2</c:v>
                </c:pt>
                <c:pt idx="1">
                  <c:v>9.5000000000000001E-2</c:v>
                </c:pt>
                <c:pt idx="2">
                  <c:v>9.5000000000000001E-2</c:v>
                </c:pt>
                <c:pt idx="3">
                  <c:v>9.5000000000000001E-2</c:v>
                </c:pt>
                <c:pt idx="4">
                  <c:v>9.5000000000000001E-2</c:v>
                </c:pt>
                <c:pt idx="5">
                  <c:v>9.5000000000000001E-2</c:v>
                </c:pt>
                <c:pt idx="6">
                  <c:v>9.5000000000000001E-2</c:v>
                </c:pt>
                <c:pt idx="7">
                  <c:v>9.5000000000000001E-2</c:v>
                </c:pt>
                <c:pt idx="8">
                  <c:v>9.5000000000000001E-2</c:v>
                </c:pt>
                <c:pt idx="9">
                  <c:v>4.8000000000000001E-2</c:v>
                </c:pt>
                <c:pt idx="10">
                  <c:v>4.8000000000000001E-2</c:v>
                </c:pt>
                <c:pt idx="11">
                  <c:v>4.8000000000000001E-2</c:v>
                </c:pt>
                <c:pt idx="12">
                  <c:v>4.8000000000000001E-2</c:v>
                </c:pt>
                <c:pt idx="13">
                  <c:v>4.8000000000000001E-2</c:v>
                </c:pt>
                <c:pt idx="14">
                  <c:v>4.8000000000000001E-2</c:v>
                </c:pt>
                <c:pt idx="15">
                  <c:v>4.8000000000000001E-2</c:v>
                </c:pt>
                <c:pt idx="16">
                  <c:v>4.8000000000000001E-2</c:v>
                </c:pt>
                <c:pt idx="17">
                  <c:v>4.8000000000000001E-2</c:v>
                </c:pt>
                <c:pt idx="18">
                  <c:v>4.8000000000000001E-2</c:v>
                </c:pt>
                <c:pt idx="19">
                  <c:v>4.8000000000000001E-2</c:v>
                </c:pt>
                <c:pt idx="20">
                  <c:v>4.8000000000000001E-2</c:v>
                </c:pt>
                <c:pt idx="21">
                  <c:v>4.8000000000000001E-2</c:v>
                </c:pt>
                <c:pt idx="22">
                  <c:v>4.8000000000000001E-2</c:v>
                </c:pt>
                <c:pt idx="23">
                  <c:v>4.8000000000000001E-2</c:v>
                </c:pt>
                <c:pt idx="24">
                  <c:v>4.8000000000000001E-2</c:v>
                </c:pt>
                <c:pt idx="25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B1-8341-84DD-713ADEC5FF66}"/>
            </c:ext>
          </c:extLst>
        </c:ser>
        <c:ser>
          <c:idx val="2"/>
          <c:order val="2"/>
          <c:tx>
            <c:v>50% OES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'Respirable Dust'!$U$4:$U$29</c:f>
              <c:numCache>
                <c:formatCode>@</c:formatCode>
                <c:ptCount val="26"/>
                <c:pt idx="0">
                  <c:v>4.7500000000000001E-2</c:v>
                </c:pt>
                <c:pt idx="1">
                  <c:v>4.7500000000000001E-2</c:v>
                </c:pt>
                <c:pt idx="2">
                  <c:v>4.7500000000000001E-2</c:v>
                </c:pt>
                <c:pt idx="3">
                  <c:v>4.7500000000000001E-2</c:v>
                </c:pt>
                <c:pt idx="4">
                  <c:v>4.7500000000000001E-2</c:v>
                </c:pt>
                <c:pt idx="5">
                  <c:v>4.7500000000000001E-2</c:v>
                </c:pt>
                <c:pt idx="6">
                  <c:v>4.7500000000000001E-2</c:v>
                </c:pt>
                <c:pt idx="7">
                  <c:v>4.7500000000000001E-2</c:v>
                </c:pt>
                <c:pt idx="8">
                  <c:v>4.7500000000000001E-2</c:v>
                </c:pt>
                <c:pt idx="9">
                  <c:v>2.4E-2</c:v>
                </c:pt>
                <c:pt idx="10">
                  <c:v>2.4E-2</c:v>
                </c:pt>
                <c:pt idx="11">
                  <c:v>2.4E-2</c:v>
                </c:pt>
                <c:pt idx="12">
                  <c:v>2.4E-2</c:v>
                </c:pt>
                <c:pt idx="13">
                  <c:v>2.4E-2</c:v>
                </c:pt>
                <c:pt idx="14">
                  <c:v>2.4E-2</c:v>
                </c:pt>
                <c:pt idx="15">
                  <c:v>2.4E-2</c:v>
                </c:pt>
                <c:pt idx="16">
                  <c:v>2.4E-2</c:v>
                </c:pt>
                <c:pt idx="17">
                  <c:v>2.4E-2</c:v>
                </c:pt>
                <c:pt idx="18">
                  <c:v>2.4E-2</c:v>
                </c:pt>
                <c:pt idx="19">
                  <c:v>2.4E-2</c:v>
                </c:pt>
                <c:pt idx="20">
                  <c:v>2.4E-2</c:v>
                </c:pt>
                <c:pt idx="21">
                  <c:v>2.4E-2</c:v>
                </c:pt>
                <c:pt idx="22">
                  <c:v>2.4E-2</c:v>
                </c:pt>
                <c:pt idx="23">
                  <c:v>2.4E-2</c:v>
                </c:pt>
                <c:pt idx="24">
                  <c:v>2.4E-2</c:v>
                </c:pt>
                <c:pt idx="25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B1-8341-84DD-713ADEC5F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490991"/>
        <c:axId val="351492623"/>
      </c:lineChart>
      <c:catAx>
        <c:axId val="35149099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92623"/>
        <c:crosses val="autoZero"/>
        <c:auto val="0"/>
        <c:lblAlgn val="ctr"/>
        <c:lblOffset val="100"/>
        <c:noMultiLvlLbl val="0"/>
      </c:catAx>
      <c:valAx>
        <c:axId val="351492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9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438AC-8659-471B-98EA-FC11C93B6326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7CB8D21-A8D7-4B2B-8000-7B862F8B6FE5}">
      <dgm:prSet phldrT="[Text]" custT="1"/>
      <dgm:spPr/>
      <dgm:t>
        <a:bodyPr/>
        <a:lstStyle/>
        <a:p>
          <a:r>
            <a:rPr lang="en-AU" sz="1400">
              <a:solidFill>
                <a:srgbClr val="394958"/>
              </a:solidFill>
            </a:rPr>
            <a:t>Real-time Device</a:t>
          </a:r>
        </a:p>
      </dgm:t>
    </dgm:pt>
    <dgm:pt modelId="{703F8488-0D4F-49AF-BF0C-0E1833B5C73D}" type="parTrans" cxnId="{62C07E21-CB72-444D-8D2E-72F098848F9F}">
      <dgm:prSet/>
      <dgm:spPr/>
      <dgm:t>
        <a:bodyPr/>
        <a:lstStyle/>
        <a:p>
          <a:endParaRPr lang="en-AU"/>
        </a:p>
      </dgm:t>
    </dgm:pt>
    <dgm:pt modelId="{B419BD72-D397-441F-BB85-2A092A9DE4AC}" type="sibTrans" cxnId="{62C07E21-CB72-444D-8D2E-72F098848F9F}">
      <dgm:prSet/>
      <dgm:spPr/>
      <dgm:t>
        <a:bodyPr/>
        <a:lstStyle/>
        <a:p>
          <a:endParaRPr lang="en-AU"/>
        </a:p>
      </dgm:t>
    </dgm:pt>
    <dgm:pt modelId="{9345640E-FBC7-4EA4-8B0D-FB4FE330648A}">
      <dgm:prSet phldrT="[Text]" custT="1"/>
      <dgm:spPr/>
      <dgm:t>
        <a:bodyPr/>
        <a:lstStyle/>
        <a:p>
          <a:r>
            <a:rPr lang="en-AU" sz="1400">
              <a:solidFill>
                <a:srgbClr val="394958"/>
              </a:solidFill>
            </a:rPr>
            <a:t>(Optional) Video</a:t>
          </a:r>
        </a:p>
      </dgm:t>
    </dgm:pt>
    <dgm:pt modelId="{68E3919C-66D5-4B0D-BF1A-5D7DD0103C6C}" type="parTrans" cxnId="{18729A02-571E-40A3-9A71-978515D12947}">
      <dgm:prSet/>
      <dgm:spPr/>
      <dgm:t>
        <a:bodyPr/>
        <a:lstStyle/>
        <a:p>
          <a:endParaRPr lang="en-AU"/>
        </a:p>
      </dgm:t>
    </dgm:pt>
    <dgm:pt modelId="{00D919EE-59CE-4AF1-84C8-C753DBC59752}" type="sibTrans" cxnId="{18729A02-571E-40A3-9A71-978515D12947}">
      <dgm:prSet/>
      <dgm:spPr/>
      <dgm:t>
        <a:bodyPr/>
        <a:lstStyle/>
        <a:p>
          <a:endParaRPr lang="en-AU"/>
        </a:p>
      </dgm:t>
    </dgm:pt>
    <dgm:pt modelId="{1840B95B-A927-46A6-95AD-65DDEEDD19F1}">
      <dgm:prSet phldrT="[Text]" custT="1"/>
      <dgm:spPr/>
      <dgm:t>
        <a:bodyPr/>
        <a:lstStyle/>
        <a:p>
          <a:r>
            <a:rPr lang="en-AU" sz="1400" dirty="0" err="1">
              <a:solidFill>
                <a:srgbClr val="394958"/>
              </a:solidFill>
            </a:rPr>
            <a:t>Exposi</a:t>
          </a:r>
          <a:endParaRPr lang="en-AU" sz="1400" dirty="0">
            <a:solidFill>
              <a:srgbClr val="394958"/>
            </a:solidFill>
          </a:endParaRPr>
        </a:p>
      </dgm:t>
    </dgm:pt>
    <dgm:pt modelId="{89F915C8-A85A-46CE-8F93-89720B9C6E38}" type="parTrans" cxnId="{5C85AA38-49CE-4DDD-98EF-987277487905}">
      <dgm:prSet/>
      <dgm:spPr/>
      <dgm:t>
        <a:bodyPr/>
        <a:lstStyle/>
        <a:p>
          <a:endParaRPr lang="en-AU"/>
        </a:p>
      </dgm:t>
    </dgm:pt>
    <dgm:pt modelId="{240F8248-EF66-40EA-8173-CB2B65476144}" type="sibTrans" cxnId="{5C85AA38-49CE-4DDD-98EF-987277487905}">
      <dgm:prSet/>
      <dgm:spPr/>
      <dgm:t>
        <a:bodyPr/>
        <a:lstStyle/>
        <a:p>
          <a:endParaRPr lang="en-AU"/>
        </a:p>
      </dgm:t>
    </dgm:pt>
    <dgm:pt modelId="{9279853B-354A-42D5-A7DF-CFB183DCB68F}">
      <dgm:prSet phldrT="[Text]" custT="1"/>
      <dgm:spPr/>
      <dgm:t>
        <a:bodyPr/>
        <a:lstStyle/>
        <a:p>
          <a:r>
            <a:rPr lang="en-AU" sz="1400">
              <a:solidFill>
                <a:srgbClr val="394958"/>
              </a:solidFill>
            </a:rPr>
            <a:t>Reports / Videos</a:t>
          </a:r>
        </a:p>
      </dgm:t>
    </dgm:pt>
    <dgm:pt modelId="{7D7E1E68-EE8D-443C-9DDF-10FAEB58C20E}" type="parTrans" cxnId="{FFE4BFEF-2CF4-47A1-A9AB-1CF565C28B12}">
      <dgm:prSet/>
      <dgm:spPr/>
      <dgm:t>
        <a:bodyPr/>
        <a:lstStyle/>
        <a:p>
          <a:endParaRPr lang="en-AU"/>
        </a:p>
      </dgm:t>
    </dgm:pt>
    <dgm:pt modelId="{66012833-EE9B-40FA-B0EC-EB864EC04375}" type="sibTrans" cxnId="{FFE4BFEF-2CF4-47A1-A9AB-1CF565C28B12}">
      <dgm:prSet/>
      <dgm:spPr/>
      <dgm:t>
        <a:bodyPr/>
        <a:lstStyle/>
        <a:p>
          <a:endParaRPr lang="en-AU"/>
        </a:p>
      </dgm:t>
    </dgm:pt>
    <dgm:pt modelId="{C6E5CF51-13C8-4635-B092-C7B1D6BA78A1}">
      <dgm:prSet phldrT="[Text]" phldr="1" custT="1"/>
      <dgm:spPr>
        <a:noFill/>
      </dgm:spPr>
      <dgm:t>
        <a:bodyPr/>
        <a:lstStyle/>
        <a:p>
          <a:endParaRPr lang="en-AU" sz="2400">
            <a:solidFill>
              <a:schemeClr val="bg1"/>
            </a:solidFill>
          </a:endParaRPr>
        </a:p>
      </dgm:t>
    </dgm:pt>
    <dgm:pt modelId="{CFF9EDD1-3EE9-4096-AF02-2B706EC83976}" type="sibTrans" cxnId="{A502E8DF-D76A-416E-9ABA-81C882608285}">
      <dgm:prSet/>
      <dgm:spPr/>
      <dgm:t>
        <a:bodyPr/>
        <a:lstStyle/>
        <a:p>
          <a:endParaRPr lang="en-AU"/>
        </a:p>
      </dgm:t>
    </dgm:pt>
    <dgm:pt modelId="{7B018EDA-AC00-4CE1-9F38-268873775AAE}" type="parTrans" cxnId="{A502E8DF-D76A-416E-9ABA-81C882608285}">
      <dgm:prSet/>
      <dgm:spPr/>
      <dgm:t>
        <a:bodyPr/>
        <a:lstStyle/>
        <a:p>
          <a:endParaRPr lang="en-AU"/>
        </a:p>
      </dgm:t>
    </dgm:pt>
    <dgm:pt modelId="{D44E8E0F-F9CC-4F52-A306-14A596018903}" type="pres">
      <dgm:prSet presAssocID="{BEE438AC-8659-471B-98EA-FC11C93B6326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6092159D-7341-4650-9BE7-39828496693E}" type="pres">
      <dgm:prSet presAssocID="{C6E5CF51-13C8-4635-B092-C7B1D6BA78A1}" presName="Parent" presStyleLbl="node1" presStyleIdx="0" presStyleCnt="2">
        <dgm:presLayoutVars>
          <dgm:chMax val="4"/>
          <dgm:chPref val="3"/>
        </dgm:presLayoutVars>
      </dgm:prSet>
      <dgm:spPr/>
    </dgm:pt>
    <dgm:pt modelId="{A0E8B4C6-CFE5-4F24-A601-410A2B23A74D}" type="pres">
      <dgm:prSet presAssocID="{67CB8D21-A8D7-4B2B-8000-7B862F8B6FE5}" presName="Accent" presStyleLbl="node1" presStyleIdx="1" presStyleCnt="2"/>
      <dgm:spPr/>
    </dgm:pt>
    <dgm:pt modelId="{3A2F4C87-AF6A-4775-BE50-A7675560B7BE}" type="pres">
      <dgm:prSet presAssocID="{67CB8D21-A8D7-4B2B-8000-7B862F8B6FE5}" presName="Image1" presStyleLbl="fgImgPlace1" presStyleIdx="0" presStyleCnt="4"/>
      <dgm:spPr/>
    </dgm:pt>
    <dgm:pt modelId="{60DF87B6-461C-4EEA-AFD6-479E36FAB270}" type="pres">
      <dgm:prSet presAssocID="{67CB8D21-A8D7-4B2B-8000-7B862F8B6FE5}" presName="Child1" presStyleLbl="revTx" presStyleIdx="0" presStyleCnt="4" custLinFactNeighborX="7208" custLinFactNeighborY="484">
        <dgm:presLayoutVars>
          <dgm:chMax val="0"/>
          <dgm:chPref val="0"/>
          <dgm:bulletEnabled val="1"/>
        </dgm:presLayoutVars>
      </dgm:prSet>
      <dgm:spPr/>
    </dgm:pt>
    <dgm:pt modelId="{0D5BFAFE-EEEA-46DB-B42E-91561FBFC486}" type="pres">
      <dgm:prSet presAssocID="{9345640E-FBC7-4EA4-8B0D-FB4FE330648A}" presName="Image2" presStyleCnt="0"/>
      <dgm:spPr/>
    </dgm:pt>
    <dgm:pt modelId="{B4C368C9-A641-42E0-B910-DFB3071AECC5}" type="pres">
      <dgm:prSet presAssocID="{9345640E-FBC7-4EA4-8B0D-FB4FE330648A}" presName="Image" presStyleLbl="fgImgPlace1" presStyleIdx="1" presStyleCnt="4"/>
      <dgm:spPr/>
    </dgm:pt>
    <dgm:pt modelId="{E8E86181-A32E-487F-A18C-5B58F13D5171}" type="pres">
      <dgm:prSet presAssocID="{9345640E-FBC7-4EA4-8B0D-FB4FE330648A}" presName="Child2" presStyleLbl="revTx" presStyleIdx="1" presStyleCnt="4" custLinFactNeighborX="8616" custLinFactNeighborY="-943">
        <dgm:presLayoutVars>
          <dgm:chMax val="0"/>
          <dgm:chPref val="0"/>
          <dgm:bulletEnabled val="1"/>
        </dgm:presLayoutVars>
      </dgm:prSet>
      <dgm:spPr/>
    </dgm:pt>
    <dgm:pt modelId="{4408227E-6D78-4408-9B7C-C37A284F0D89}" type="pres">
      <dgm:prSet presAssocID="{1840B95B-A927-46A6-95AD-65DDEEDD19F1}" presName="Image3" presStyleCnt="0"/>
      <dgm:spPr/>
    </dgm:pt>
    <dgm:pt modelId="{A30F9F9C-19BA-4722-BFFB-2346C88853D3}" type="pres">
      <dgm:prSet presAssocID="{1840B95B-A927-46A6-95AD-65DDEEDD19F1}" presName="Image" presStyleLbl="fgImgPlace1" presStyleIdx="2" presStyleCnt="4"/>
      <dgm:spPr/>
    </dgm:pt>
    <dgm:pt modelId="{E9F54B33-B9F4-44DE-8392-60C0B3FEB4F7}" type="pres">
      <dgm:prSet presAssocID="{1840B95B-A927-46A6-95AD-65DDEEDD19F1}" presName="Child3" presStyleLbl="revTx" presStyleIdx="2" presStyleCnt="4" custLinFactNeighborX="16409" custLinFactNeighborY="-1222">
        <dgm:presLayoutVars>
          <dgm:chMax val="0"/>
          <dgm:chPref val="0"/>
          <dgm:bulletEnabled val="1"/>
        </dgm:presLayoutVars>
      </dgm:prSet>
      <dgm:spPr/>
    </dgm:pt>
    <dgm:pt modelId="{BD48C865-A633-4704-B8C0-513C9BFB3231}" type="pres">
      <dgm:prSet presAssocID="{9279853B-354A-42D5-A7DF-CFB183DCB68F}" presName="Image4" presStyleCnt="0"/>
      <dgm:spPr/>
    </dgm:pt>
    <dgm:pt modelId="{EEB16F59-2F35-4CAE-9BBE-FDEB8938410B}" type="pres">
      <dgm:prSet presAssocID="{9279853B-354A-42D5-A7DF-CFB183DCB68F}" presName="Image" presStyleLbl="fgImgPlace1" presStyleIdx="3" presStyleCnt="4"/>
      <dgm:spPr/>
    </dgm:pt>
    <dgm:pt modelId="{73350545-F774-4EFC-8F3B-0B4C3F7E3B8B}" type="pres">
      <dgm:prSet presAssocID="{9279853B-354A-42D5-A7DF-CFB183DCB68F}" presName="Child4" presStyleLbl="revTx" presStyleIdx="3" presStyleCnt="4" custScaleX="114606" custLinFactNeighborX="21259" custLinFactNeighborY="20">
        <dgm:presLayoutVars>
          <dgm:chMax val="0"/>
          <dgm:chPref val="0"/>
          <dgm:bulletEnabled val="1"/>
        </dgm:presLayoutVars>
      </dgm:prSet>
      <dgm:spPr/>
    </dgm:pt>
  </dgm:ptLst>
  <dgm:cxnLst>
    <dgm:cxn modelId="{18729A02-571E-40A3-9A71-978515D12947}" srcId="{C6E5CF51-13C8-4635-B092-C7B1D6BA78A1}" destId="{9345640E-FBC7-4EA4-8B0D-FB4FE330648A}" srcOrd="1" destOrd="0" parTransId="{68E3919C-66D5-4B0D-BF1A-5D7DD0103C6C}" sibTransId="{00D919EE-59CE-4AF1-84C8-C753DBC59752}"/>
    <dgm:cxn modelId="{1CBC0220-0D5F-4A2E-8847-8A0245C0B3AC}" type="presOf" srcId="{BEE438AC-8659-471B-98EA-FC11C93B6326}" destId="{D44E8E0F-F9CC-4F52-A306-14A596018903}" srcOrd="0" destOrd="0" presId="urn:microsoft.com/office/officeart/2011/layout/RadialPictureList"/>
    <dgm:cxn modelId="{62C07E21-CB72-444D-8D2E-72F098848F9F}" srcId="{C6E5CF51-13C8-4635-B092-C7B1D6BA78A1}" destId="{67CB8D21-A8D7-4B2B-8000-7B862F8B6FE5}" srcOrd="0" destOrd="0" parTransId="{703F8488-0D4F-49AF-BF0C-0E1833B5C73D}" sibTransId="{B419BD72-D397-441F-BB85-2A092A9DE4AC}"/>
    <dgm:cxn modelId="{6610CC22-069C-4C62-8AE0-00B8C39E43FE}" type="presOf" srcId="{C6E5CF51-13C8-4635-B092-C7B1D6BA78A1}" destId="{6092159D-7341-4650-9BE7-39828496693E}" srcOrd="0" destOrd="0" presId="urn:microsoft.com/office/officeart/2011/layout/RadialPictureList"/>
    <dgm:cxn modelId="{5C85AA38-49CE-4DDD-98EF-987277487905}" srcId="{C6E5CF51-13C8-4635-B092-C7B1D6BA78A1}" destId="{1840B95B-A927-46A6-95AD-65DDEEDD19F1}" srcOrd="2" destOrd="0" parTransId="{89F915C8-A85A-46CE-8F93-89720B9C6E38}" sibTransId="{240F8248-EF66-40EA-8173-CB2B65476144}"/>
    <dgm:cxn modelId="{BC6FC248-E348-4BBC-9DBA-48EF4395A020}" type="presOf" srcId="{67CB8D21-A8D7-4B2B-8000-7B862F8B6FE5}" destId="{60DF87B6-461C-4EEA-AFD6-479E36FAB270}" srcOrd="0" destOrd="0" presId="urn:microsoft.com/office/officeart/2011/layout/RadialPictureList"/>
    <dgm:cxn modelId="{BEF0957C-8C2D-4DA5-8EE0-FFE5F5831E2E}" type="presOf" srcId="{9279853B-354A-42D5-A7DF-CFB183DCB68F}" destId="{73350545-F774-4EFC-8F3B-0B4C3F7E3B8B}" srcOrd="0" destOrd="0" presId="urn:microsoft.com/office/officeart/2011/layout/RadialPictureList"/>
    <dgm:cxn modelId="{56DC7998-3F3D-4CDB-85CF-9004FC9FB4FA}" type="presOf" srcId="{9345640E-FBC7-4EA4-8B0D-FB4FE330648A}" destId="{E8E86181-A32E-487F-A18C-5B58F13D5171}" srcOrd="0" destOrd="0" presId="urn:microsoft.com/office/officeart/2011/layout/RadialPictureList"/>
    <dgm:cxn modelId="{A502E8DF-D76A-416E-9ABA-81C882608285}" srcId="{BEE438AC-8659-471B-98EA-FC11C93B6326}" destId="{C6E5CF51-13C8-4635-B092-C7B1D6BA78A1}" srcOrd="0" destOrd="0" parTransId="{7B018EDA-AC00-4CE1-9F38-268873775AAE}" sibTransId="{CFF9EDD1-3EE9-4096-AF02-2B706EC83976}"/>
    <dgm:cxn modelId="{B42615ED-43BC-4AF4-8F85-633DF6B6FE8C}" type="presOf" srcId="{1840B95B-A927-46A6-95AD-65DDEEDD19F1}" destId="{E9F54B33-B9F4-44DE-8392-60C0B3FEB4F7}" srcOrd="0" destOrd="0" presId="urn:microsoft.com/office/officeart/2011/layout/RadialPictureList"/>
    <dgm:cxn modelId="{FFE4BFEF-2CF4-47A1-A9AB-1CF565C28B12}" srcId="{C6E5CF51-13C8-4635-B092-C7B1D6BA78A1}" destId="{9279853B-354A-42D5-A7DF-CFB183DCB68F}" srcOrd="3" destOrd="0" parTransId="{7D7E1E68-EE8D-443C-9DDF-10FAEB58C20E}" sibTransId="{66012833-EE9B-40FA-B0EC-EB864EC04375}"/>
    <dgm:cxn modelId="{F772FD79-98D1-48E9-9998-DACC98BBB195}" type="presParOf" srcId="{D44E8E0F-F9CC-4F52-A306-14A596018903}" destId="{6092159D-7341-4650-9BE7-39828496693E}" srcOrd="0" destOrd="0" presId="urn:microsoft.com/office/officeart/2011/layout/RadialPictureList"/>
    <dgm:cxn modelId="{5241F25A-6FC7-4181-A148-856664618369}" type="presParOf" srcId="{D44E8E0F-F9CC-4F52-A306-14A596018903}" destId="{A0E8B4C6-CFE5-4F24-A601-410A2B23A74D}" srcOrd="1" destOrd="0" presId="urn:microsoft.com/office/officeart/2011/layout/RadialPictureList"/>
    <dgm:cxn modelId="{24D28296-3322-4BAD-AE2F-FED5B1ED8C46}" type="presParOf" srcId="{D44E8E0F-F9CC-4F52-A306-14A596018903}" destId="{3A2F4C87-AF6A-4775-BE50-A7675560B7BE}" srcOrd="2" destOrd="0" presId="urn:microsoft.com/office/officeart/2011/layout/RadialPictureList"/>
    <dgm:cxn modelId="{0BA24350-16C3-4E55-8F5D-1AFB28C9D9E6}" type="presParOf" srcId="{D44E8E0F-F9CC-4F52-A306-14A596018903}" destId="{60DF87B6-461C-4EEA-AFD6-479E36FAB270}" srcOrd="3" destOrd="0" presId="urn:microsoft.com/office/officeart/2011/layout/RadialPictureList"/>
    <dgm:cxn modelId="{AD7A2117-3A0D-447B-B920-6055F742D670}" type="presParOf" srcId="{D44E8E0F-F9CC-4F52-A306-14A596018903}" destId="{0D5BFAFE-EEEA-46DB-B42E-91561FBFC486}" srcOrd="4" destOrd="0" presId="urn:microsoft.com/office/officeart/2011/layout/RadialPictureList"/>
    <dgm:cxn modelId="{E3D23054-886D-4693-BF05-617DC71744BC}" type="presParOf" srcId="{0D5BFAFE-EEEA-46DB-B42E-91561FBFC486}" destId="{B4C368C9-A641-42E0-B910-DFB3071AECC5}" srcOrd="0" destOrd="0" presId="urn:microsoft.com/office/officeart/2011/layout/RadialPictureList"/>
    <dgm:cxn modelId="{69DC3C29-8406-4314-991E-49ADFCBF67DC}" type="presParOf" srcId="{D44E8E0F-F9CC-4F52-A306-14A596018903}" destId="{E8E86181-A32E-487F-A18C-5B58F13D5171}" srcOrd="5" destOrd="0" presId="urn:microsoft.com/office/officeart/2011/layout/RadialPictureList"/>
    <dgm:cxn modelId="{FBE528DC-056D-4161-96D8-999B1A0ED698}" type="presParOf" srcId="{D44E8E0F-F9CC-4F52-A306-14A596018903}" destId="{4408227E-6D78-4408-9B7C-C37A284F0D89}" srcOrd="6" destOrd="0" presId="urn:microsoft.com/office/officeart/2011/layout/RadialPictureList"/>
    <dgm:cxn modelId="{7B540E03-A7A8-4D79-BA37-A8C6958BF87A}" type="presParOf" srcId="{4408227E-6D78-4408-9B7C-C37A284F0D89}" destId="{A30F9F9C-19BA-4722-BFFB-2346C88853D3}" srcOrd="0" destOrd="0" presId="urn:microsoft.com/office/officeart/2011/layout/RadialPictureList"/>
    <dgm:cxn modelId="{C739E2CE-CECF-4400-B0AA-C791303F579C}" type="presParOf" srcId="{D44E8E0F-F9CC-4F52-A306-14A596018903}" destId="{E9F54B33-B9F4-44DE-8392-60C0B3FEB4F7}" srcOrd="7" destOrd="0" presId="urn:microsoft.com/office/officeart/2011/layout/RadialPictureList"/>
    <dgm:cxn modelId="{E6922AE2-4B3D-4D0D-870A-89C2B0738D7A}" type="presParOf" srcId="{D44E8E0F-F9CC-4F52-A306-14A596018903}" destId="{BD48C865-A633-4704-B8C0-513C9BFB3231}" srcOrd="8" destOrd="0" presId="urn:microsoft.com/office/officeart/2011/layout/RadialPictureList"/>
    <dgm:cxn modelId="{7D38068B-1856-4B68-BE5F-DBB9D2E63222}" type="presParOf" srcId="{BD48C865-A633-4704-B8C0-513C9BFB3231}" destId="{EEB16F59-2F35-4CAE-9BBE-FDEB8938410B}" srcOrd="0" destOrd="0" presId="urn:microsoft.com/office/officeart/2011/layout/RadialPictureList"/>
    <dgm:cxn modelId="{5FE0969F-FD73-4919-BE1C-D07086FEEA08}" type="presParOf" srcId="{D44E8E0F-F9CC-4F52-A306-14A596018903}" destId="{73350545-F774-4EFC-8F3B-0B4C3F7E3B8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159D-7341-4650-9BE7-39828496693E}">
      <dsp:nvSpPr>
        <dsp:cNvPr id="0" name=""/>
        <dsp:cNvSpPr/>
      </dsp:nvSpPr>
      <dsp:spPr>
        <a:xfrm>
          <a:off x="1756833" y="1148776"/>
          <a:ext cx="1799157" cy="179899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>
            <a:solidFill>
              <a:schemeClr val="bg1"/>
            </a:solidFill>
          </a:endParaRPr>
        </a:p>
      </dsp:txBody>
      <dsp:txXfrm>
        <a:off x="2020313" y="1412233"/>
        <a:ext cx="1272197" cy="1272082"/>
      </dsp:txXfrm>
    </dsp:sp>
    <dsp:sp modelId="{A0E8B4C6-CFE5-4F24-A601-410A2B23A74D}">
      <dsp:nvSpPr>
        <dsp:cNvPr id="0" name=""/>
        <dsp:cNvSpPr/>
      </dsp:nvSpPr>
      <dsp:spPr>
        <a:xfrm>
          <a:off x="829258" y="148375"/>
          <a:ext cx="3626311" cy="378007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F4C87-AF6A-4775-BE50-A7675560B7BE}">
      <dsp:nvSpPr>
        <dsp:cNvPr id="0" name=""/>
        <dsp:cNvSpPr/>
      </dsp:nvSpPr>
      <dsp:spPr>
        <a:xfrm>
          <a:off x="3074243" y="0"/>
          <a:ext cx="964023" cy="963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F87B6-461C-4EEA-AFD6-479E36FAB270}">
      <dsp:nvSpPr>
        <dsp:cNvPr id="0" name=""/>
        <dsp:cNvSpPr/>
      </dsp:nvSpPr>
      <dsp:spPr>
        <a:xfrm>
          <a:off x="4204708" y="16846"/>
          <a:ext cx="1290470" cy="93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400" kern="1200">
              <a:solidFill>
                <a:srgbClr val="394958"/>
              </a:solidFill>
            </a:rPr>
            <a:t>Real-time Device</a:t>
          </a:r>
        </a:p>
      </dsp:txBody>
      <dsp:txXfrm>
        <a:off x="4204708" y="16846"/>
        <a:ext cx="1290470" cy="932995"/>
      </dsp:txXfrm>
    </dsp:sp>
    <dsp:sp modelId="{B4C368C9-A641-42E0-B910-DFB3071AECC5}">
      <dsp:nvSpPr>
        <dsp:cNvPr id="0" name=""/>
        <dsp:cNvSpPr/>
      </dsp:nvSpPr>
      <dsp:spPr>
        <a:xfrm>
          <a:off x="3786300" y="897648"/>
          <a:ext cx="964023" cy="963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86181-A32E-487F-A18C-5B58F13D5171}">
      <dsp:nvSpPr>
        <dsp:cNvPr id="0" name=""/>
        <dsp:cNvSpPr/>
      </dsp:nvSpPr>
      <dsp:spPr>
        <a:xfrm>
          <a:off x="4932293" y="905702"/>
          <a:ext cx="1290470" cy="93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400" kern="1200">
              <a:solidFill>
                <a:srgbClr val="394958"/>
              </a:solidFill>
            </a:rPr>
            <a:t>(Optional) Video</a:t>
          </a:r>
        </a:p>
      </dsp:txBody>
      <dsp:txXfrm>
        <a:off x="4932293" y="905702"/>
        <a:ext cx="1290470" cy="932995"/>
      </dsp:txXfrm>
    </dsp:sp>
    <dsp:sp modelId="{A30F9F9C-19BA-4722-BFFB-2346C88853D3}">
      <dsp:nvSpPr>
        <dsp:cNvPr id="0" name=""/>
        <dsp:cNvSpPr/>
      </dsp:nvSpPr>
      <dsp:spPr>
        <a:xfrm>
          <a:off x="3782602" y="2217406"/>
          <a:ext cx="964023" cy="963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54B33-B9F4-44DE-8392-60C0B3FEB4F7}">
      <dsp:nvSpPr>
        <dsp:cNvPr id="0" name=""/>
        <dsp:cNvSpPr/>
      </dsp:nvSpPr>
      <dsp:spPr>
        <a:xfrm>
          <a:off x="5032859" y="2221623"/>
          <a:ext cx="1290470" cy="93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400" kern="1200" dirty="0" err="1">
              <a:solidFill>
                <a:srgbClr val="394958"/>
              </a:solidFill>
            </a:rPr>
            <a:t>Exposi</a:t>
          </a:r>
          <a:endParaRPr lang="en-AU" sz="1400" kern="1200" dirty="0">
            <a:solidFill>
              <a:srgbClr val="394958"/>
            </a:solidFill>
          </a:endParaRPr>
        </a:p>
      </dsp:txBody>
      <dsp:txXfrm>
        <a:off x="5032859" y="2221623"/>
        <a:ext cx="1290470" cy="932995"/>
      </dsp:txXfrm>
    </dsp:sp>
    <dsp:sp modelId="{EEB16F59-2F35-4CAE-9BBE-FDEB8938410B}">
      <dsp:nvSpPr>
        <dsp:cNvPr id="0" name=""/>
        <dsp:cNvSpPr/>
      </dsp:nvSpPr>
      <dsp:spPr>
        <a:xfrm>
          <a:off x="3074243" y="3146292"/>
          <a:ext cx="964023" cy="963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50545-F774-4EFC-8F3B-0B4C3F7E3B8B}">
      <dsp:nvSpPr>
        <dsp:cNvPr id="0" name=""/>
        <dsp:cNvSpPr/>
      </dsp:nvSpPr>
      <dsp:spPr>
        <a:xfrm>
          <a:off x="4291789" y="3166207"/>
          <a:ext cx="1478956" cy="93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400" kern="1200">
              <a:solidFill>
                <a:srgbClr val="394958"/>
              </a:solidFill>
            </a:rPr>
            <a:t>Reports / Videos</a:t>
          </a:r>
        </a:p>
      </dsp:txBody>
      <dsp:txXfrm>
        <a:off x="4291789" y="3166207"/>
        <a:ext cx="1478956" cy="93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0.86199</cdr:x>
      <cdr:y>0.48661</cdr:y>
    </cdr:from>
    <cdr:to>
      <cdr:x>0.91025</cdr:x>
      <cdr:y>0.80791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190C9BB-D31E-6834-A4B3-688D1C6263EA}"/>
            </a:ext>
          </a:extLst>
        </cdr:cNvPr>
        <cdr:cNvCxnSpPr/>
      </cdr:nvCxnSpPr>
      <cdr:spPr>
        <a:xfrm xmlns:a="http://schemas.openxmlformats.org/drawingml/2006/main" flipH="1">
          <a:off x="8165354" y="2769721"/>
          <a:ext cx="457200" cy="1828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0.83785</cdr:x>
      <cdr:y>0.43474</cdr:y>
    </cdr:from>
    <cdr:to>
      <cdr:x>1</cdr:x>
      <cdr:y>0.51506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FF56E00-7630-87E6-9315-3762F28C7CF5}"/>
            </a:ext>
          </a:extLst>
        </cdr:cNvPr>
        <cdr:cNvSpPr txBox="1"/>
      </cdr:nvSpPr>
      <cdr:spPr>
        <a:xfrm xmlns:a="http://schemas.openxmlformats.org/drawingml/2006/main">
          <a:off x="7936754" y="2474446"/>
          <a:ext cx="153595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Initial VEM undertaken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0.72082</cdr:x>
      <cdr:y>0.7375</cdr:y>
    </cdr:from>
    <cdr:to>
      <cdr:x>0.98423</cdr:x>
      <cdr:y>0.99475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:a16="http://schemas.microsoft.com/office/drawing/2014/main" id="{2A04EFA4-9E71-5F7C-91EB-F082721178A6}"/>
            </a:ext>
          </a:extLst>
        </cdr:cNvPr>
        <cdr:cNvSpPr/>
      </cdr:nvSpPr>
      <cdr:spPr>
        <a:xfrm xmlns:a="http://schemas.openxmlformats.org/drawingml/2006/main">
          <a:off x="6828121" y="4197724"/>
          <a:ext cx="2495176" cy="146423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4A0E-CEFF-8843-BF31-4696F014E7FF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8D76-5FEB-464A-84E1-0E6A61312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HVO had a SEG program from historically having a hygienist on site, SEG program has continued as a risk based monitoring program additionally to the legislative sampling. Lots of existing historical data</a:t>
            </a:r>
          </a:p>
          <a:p>
            <a:endParaRPr lang="en-US" dirty="0"/>
          </a:p>
          <a:p>
            <a:r>
              <a:rPr lang="en-US" dirty="0"/>
              <a:t>We could say, </a:t>
            </a:r>
            <a:r>
              <a:rPr lang="en-US" dirty="0" err="1"/>
              <a:t>tyre</a:t>
            </a:r>
            <a:r>
              <a:rPr lang="en-US" dirty="0"/>
              <a:t> fitters were identified as a high risk group. Exceedances had been identified.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8D76-5FEB-464A-84E1-0E6A61312E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HVO had a SEG program from historically having a hygienist on site, SEG program has continued as a risk based monitoring program additionally to the legislative sampling. Lots of existing historical data</a:t>
            </a:r>
          </a:p>
          <a:p>
            <a:endParaRPr lang="en-US" dirty="0"/>
          </a:p>
          <a:p>
            <a:r>
              <a:rPr lang="en-US" dirty="0"/>
              <a:t>We could say, </a:t>
            </a:r>
            <a:r>
              <a:rPr lang="en-US" dirty="0" err="1"/>
              <a:t>tyre</a:t>
            </a:r>
            <a:r>
              <a:rPr lang="en-US" dirty="0"/>
              <a:t> fitters were identified as a high risk group. Exceedances had been identified.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8D76-5FEB-464A-84E1-0E6A61312E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limitations about comparison to exposure standards, precise but not necessarily accurate, cant measure RCS,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8D76-5FEB-464A-84E1-0E6A61312E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This unplanned </a:t>
            </a:r>
            <a:r>
              <a:rPr lang="en-US" dirty="0" err="1"/>
              <a:t>realtime</a:t>
            </a:r>
            <a:r>
              <a:rPr lang="en-US" dirty="0"/>
              <a:t> demonstration went all the way up the chain to the Executive General Manager for </a:t>
            </a:r>
            <a:r>
              <a:rPr lang="en-US" dirty="0" err="1"/>
              <a:t>Yancoal</a:t>
            </a:r>
            <a:r>
              <a:rPr lang="en-US" dirty="0"/>
              <a:t> and Glencore.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This put Lisa’s name and GCG’s name all the way up the chain.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They even allowed us to release the finding as a case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8D76-5FEB-464A-84E1-0E6A61312E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Routine risk based program data to date. VEM and control work was undertaken in 2021, results since 2021 all &lt;50% 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8D76-5FEB-464A-84E1-0E6A61312E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Routine risk based program data to date. VEM and control work was undertaken in 2021, results since 2021 all &lt;50% 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8D76-5FEB-464A-84E1-0E6A61312E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E8D76-5FEB-464A-84E1-0E6A61312E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cid:image005.png@01D950E8.1A4933A0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3DF1C-FE7F-752B-FC5E-3A4FDE210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04800" y="6282373"/>
            <a:ext cx="2286000" cy="43910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01A99D9-A859-4D16-C2E9-9610E9EEE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80891"/>
            <a:ext cx="188345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5" descr="Hunter valley operations">
            <a:extLst>
              <a:ext uri="{FF2B5EF4-FFF2-40B4-BE49-F238E27FC236}">
                <a16:creationId xmlns:a16="http://schemas.microsoft.com/office/drawing/2014/main" id="{7581EE3E-1E37-C627-A3F1-3A9A5B085B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892"/>
            <a:ext cx="2133600" cy="7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cid:image005.png@01D950E8.1A4933A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mish.rae@gcg.net.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-77005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53616" y="-984308"/>
            <a:ext cx="8443500" cy="13347737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4" name="AutoShape 4"/>
          <p:cNvSpPr/>
          <p:nvPr/>
        </p:nvSpPr>
        <p:spPr>
          <a:xfrm rot="-2700000">
            <a:off x="4917329" y="-729668"/>
            <a:ext cx="28689" cy="3036141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5" name="AutoShape 5"/>
          <p:cNvSpPr/>
          <p:nvPr/>
        </p:nvSpPr>
        <p:spPr>
          <a:xfrm rot="-2700000">
            <a:off x="8097898" y="5151703"/>
            <a:ext cx="3961798" cy="3200779"/>
          </a:xfrm>
          <a:prstGeom prst="rect">
            <a:avLst/>
          </a:prstGeom>
          <a:solidFill>
            <a:srgbClr val="F8FBFD"/>
          </a:solidFill>
        </p:spPr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E848D7-DCE9-B801-6E8E-3E9F58287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10" y="261605"/>
            <a:ext cx="233249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5" descr="Hunter valley operations">
            <a:extLst>
              <a:ext uri="{FF2B5EF4-FFF2-40B4-BE49-F238E27FC236}">
                <a16:creationId xmlns:a16="http://schemas.microsoft.com/office/drawing/2014/main" id="{5C4FD5B1-957D-2CE6-C3E1-C4BF06AB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689561"/>
            <a:ext cx="2667000" cy="9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BF2ED93-9F00-46D4-8B71-43306D63C2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8974" y="1871984"/>
            <a:ext cx="2649615" cy="50894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51C6CB4C-6344-4C4B-20CA-28A130582AEA}"/>
              </a:ext>
            </a:extLst>
          </p:cNvPr>
          <p:cNvSpPr txBox="1"/>
          <p:nvPr/>
        </p:nvSpPr>
        <p:spPr>
          <a:xfrm>
            <a:off x="797437" y="2783954"/>
            <a:ext cx="6000496" cy="1579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7"/>
              </a:lnSpc>
            </a:pPr>
            <a:r>
              <a:rPr lang="en-US" sz="3200" dirty="0">
                <a:solidFill>
                  <a:srgbClr val="FFFFFF"/>
                </a:solidFill>
                <a:latin typeface="Tiempos Text Bold"/>
              </a:rPr>
              <a:t>Using Video Exposure Monitoring to Investigate Dust Exposures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6023993" y="2856962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7594763" y="2928763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18590D-F04B-9FF3-5649-F1A303E0EF5C}"/>
              </a:ext>
            </a:extLst>
          </p:cNvPr>
          <p:cNvSpPr txBox="1">
            <a:spLocks/>
          </p:cNvSpPr>
          <p:nvPr/>
        </p:nvSpPr>
        <p:spPr>
          <a:xfrm>
            <a:off x="2743200" y="74384"/>
            <a:ext cx="9258300" cy="961936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rgbClr val="01A4DE"/>
                </a:solidFill>
                <a:latin typeface="Tiempos Text Medium" panose="02020803060303060403" pitchFamily="18" charset="77"/>
              </a:rPr>
              <a:t>Step 2 – </a:t>
            </a:r>
            <a:r>
              <a:rPr lang="en-GB" sz="3600" dirty="0">
                <a:solidFill>
                  <a:srgbClr val="01A4DE"/>
                </a:solidFill>
                <a:latin typeface="Tiempos Text Medium" panose="02020803060303060403" pitchFamily="18" charset="77"/>
              </a:rPr>
              <a:t>Implement and Verify Control Effectiveness</a:t>
            </a:r>
            <a:endParaRPr lang="en-US" sz="3600" dirty="0">
              <a:solidFill>
                <a:srgbClr val="01A4DE"/>
              </a:solidFill>
              <a:latin typeface="Tiempos Text Medium" panose="02020803060303060403" pitchFamily="18" charset="77"/>
            </a:endParaRPr>
          </a:p>
        </p:txBody>
      </p:sp>
      <p:pic>
        <p:nvPicPr>
          <p:cNvPr id="6" name="Tyre Rim Buffing Compressed">
            <a:hlinkClick r:id="" action="ppaction://media"/>
            <a:extLst>
              <a:ext uri="{FF2B5EF4-FFF2-40B4-BE49-F238E27FC236}">
                <a16:creationId xmlns:a16="http://schemas.microsoft.com/office/drawing/2014/main" id="{4F12DBE7-1ADE-80AC-F035-EFF217673A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8819"/>
          <a:stretch/>
        </p:blipFill>
        <p:spPr>
          <a:xfrm>
            <a:off x="419100" y="1036320"/>
            <a:ext cx="11353800" cy="51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6023993" y="2856962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7594763" y="2928763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F26A5D-5C4A-EECF-9AF8-4958C4E2537F}"/>
              </a:ext>
            </a:extLst>
          </p:cNvPr>
          <p:cNvSpPr txBox="1">
            <a:spLocks/>
          </p:cNvSpPr>
          <p:nvPr/>
        </p:nvSpPr>
        <p:spPr>
          <a:xfrm>
            <a:off x="991852" y="1475406"/>
            <a:ext cx="8969943" cy="4648199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>
                <a:latin typeface="Calibre Regular" panose="020B0503030202060203" pitchFamily="34" charset="77"/>
              </a:rPr>
              <a:t>Primarily, allowed identification of the high exposures resulting from this task when uncontrolled. Has helped proactively identify this task as an issue at other sites.</a:t>
            </a:r>
            <a:br>
              <a:rPr lang="en-AU" sz="2800">
                <a:latin typeface="Calibre Regular" panose="020B0503030202060203" pitchFamily="34" charset="77"/>
              </a:rPr>
            </a:br>
            <a:endParaRPr lang="en-AU" sz="2800">
              <a:latin typeface="Calibre Regular" panose="020B0503030202060203" pitchFamily="34" charset="77"/>
            </a:endParaRPr>
          </a:p>
          <a:p>
            <a:r>
              <a:rPr lang="en-AU" sz="2800">
                <a:latin typeface="Calibre Regular" panose="020B0503030202060203" pitchFamily="34" charset="77"/>
              </a:rPr>
              <a:t>Allowed for effective visualisation and quantification of effectiveness for a selection of control options</a:t>
            </a:r>
          </a:p>
          <a:p>
            <a:endParaRPr lang="en-AU" sz="2800">
              <a:latin typeface="Calibre Regular" panose="020B0503030202060203" pitchFamily="34" charset="77"/>
            </a:endParaRPr>
          </a:p>
          <a:p>
            <a:r>
              <a:rPr lang="en-AU" sz="2800">
                <a:latin typeface="Calibre Regular" panose="020B0503030202060203" pitchFamily="34" charset="77"/>
              </a:rPr>
              <a:t>Undertaking RTM + Go Pro is powerful &amp; action provoking. It is beneficial to everyone involved in the process. Ensuring that the platform to showcase the outputs, and appropriately store the data is key.</a:t>
            </a:r>
          </a:p>
          <a:p>
            <a:endParaRPr lang="en-AU" sz="2800">
              <a:latin typeface="Calibre Regular" panose="020B0503030202060203" pitchFamily="34" charset="77"/>
            </a:endParaRPr>
          </a:p>
          <a:p>
            <a:r>
              <a:rPr lang="en-AU" sz="2800">
                <a:latin typeface="Calibre Regular" panose="020B0503030202060203" pitchFamily="34" charset="77"/>
              </a:rPr>
              <a:t>It provided something more tangible than just data and promoted discussion and action. </a:t>
            </a:r>
          </a:p>
          <a:p>
            <a:endParaRPr lang="en-AU" sz="2800">
              <a:latin typeface="Calibre Regular" panose="020B0503030202060203" pitchFamily="34" charset="77"/>
            </a:endParaRPr>
          </a:p>
          <a:p>
            <a:r>
              <a:rPr lang="en-AU" sz="2800">
                <a:latin typeface="Calibre Regular" panose="020B0503030202060203" pitchFamily="34" charset="77"/>
              </a:rPr>
              <a:t>This task had been investigated prior and no changes made. Changes have been implemented (improve fit for purpose buffing tool with LEV, PAPR) with continual conversation re: higher level controls i.e. water suppression. </a:t>
            </a:r>
            <a:endParaRPr lang="en-AU" sz="2800" dirty="0">
              <a:latin typeface="Calibre Regular" panose="020B0503030202060203" pitchFamily="34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99BE57-8AFB-B03F-1A95-244E5D547F24}"/>
              </a:ext>
            </a:extLst>
          </p:cNvPr>
          <p:cNvSpPr txBox="1">
            <a:spLocks/>
          </p:cNvSpPr>
          <p:nvPr/>
        </p:nvSpPr>
        <p:spPr>
          <a:xfrm>
            <a:off x="838200" y="533400"/>
            <a:ext cx="10515600" cy="11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394B59"/>
                </a:solidFill>
                <a:latin typeface="Tiempos Text Medium" panose="02020803060303060403" pitchFamily="18" charset="77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27776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7654768" y="3412557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9225538" y="3484358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9D9330-BB6B-1EFE-B4BC-49255DE74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923791"/>
              </p:ext>
            </p:extLst>
          </p:nvPr>
        </p:nvGraphicFramePr>
        <p:xfrm>
          <a:off x="1359646" y="583079"/>
          <a:ext cx="9472707" cy="569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29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7654768" y="3412557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9225538" y="3484358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DB57DE-97F4-B3A5-4A99-CCD467E8824C}"/>
              </a:ext>
            </a:extLst>
          </p:cNvPr>
          <p:cNvSpPr txBox="1">
            <a:spLocks/>
          </p:cNvSpPr>
          <p:nvPr/>
        </p:nvSpPr>
        <p:spPr>
          <a:xfrm>
            <a:off x="609599" y="591361"/>
            <a:ext cx="10515600" cy="961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A059B1"/>
                </a:solidFill>
                <a:latin typeface="Tiempos Text Medium" panose="02020803060303060403" pitchFamily="18" charset="77"/>
              </a:rPr>
              <a:t>Exposi</a:t>
            </a:r>
            <a:r>
              <a:rPr lang="en-US" sz="3600" dirty="0">
                <a:solidFill>
                  <a:srgbClr val="A059B1"/>
                </a:solidFill>
                <a:latin typeface="Tiempos Text Medium" panose="02020803060303060403" pitchFamily="18" charset="77"/>
              </a:rPr>
              <a:t> - Features and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56C2D-9BF5-F474-DD00-AA199C63D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1511012"/>
            <a:ext cx="6105716" cy="4210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97F24-8C9C-8A52-1375-9A2136C9F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978" y="1758129"/>
            <a:ext cx="5978778" cy="39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5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343400" y="0"/>
            <a:ext cx="7848600" cy="70358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80E8A-6478-33B4-7C37-9F5093DFBB11}"/>
              </a:ext>
            </a:extLst>
          </p:cNvPr>
          <p:cNvSpPr txBox="1"/>
          <p:nvPr/>
        </p:nvSpPr>
        <p:spPr>
          <a:xfrm>
            <a:off x="685800" y="286506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3FA34-66AF-79E8-CEF0-3277EA50C992}"/>
              </a:ext>
            </a:extLst>
          </p:cNvPr>
          <p:cNvSpPr txBox="1"/>
          <p:nvPr/>
        </p:nvSpPr>
        <p:spPr>
          <a:xfrm>
            <a:off x="4876800" y="12954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Exposi</a:t>
            </a:r>
            <a:r>
              <a:rPr lang="en-US" b="1" dirty="0"/>
              <a:t> Enquiries or Demo</a:t>
            </a:r>
          </a:p>
          <a:p>
            <a:r>
              <a:rPr lang="en-US" dirty="0"/>
              <a:t>Simon Crane</a:t>
            </a:r>
          </a:p>
          <a:p>
            <a:r>
              <a:rPr lang="en-US" dirty="0"/>
              <a:t>Business Development Manager</a:t>
            </a:r>
          </a:p>
          <a:p>
            <a:r>
              <a:rPr lang="en-US" dirty="0"/>
              <a:t>E: </a:t>
            </a:r>
            <a:r>
              <a:rPr lang="en-US" dirty="0" err="1"/>
              <a:t>Simon.crane@gcg.net.au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General Enquiries or Questions</a:t>
            </a:r>
            <a:endParaRPr lang="en-US" dirty="0"/>
          </a:p>
          <a:p>
            <a:r>
              <a:rPr lang="en-US" dirty="0"/>
              <a:t>Hamish Rae</a:t>
            </a:r>
          </a:p>
          <a:p>
            <a:r>
              <a:rPr lang="en-US" dirty="0"/>
              <a:t>Occupational Hygienist</a:t>
            </a:r>
          </a:p>
          <a:p>
            <a:r>
              <a:rPr lang="en-US" dirty="0"/>
              <a:t>E: </a:t>
            </a:r>
            <a:r>
              <a:rPr lang="en-US" dirty="0">
                <a:hlinkClick r:id="rId3"/>
              </a:rPr>
              <a:t>Hamish.rae@gcg.net.au</a:t>
            </a:r>
            <a:endParaRPr lang="en-US" dirty="0"/>
          </a:p>
          <a:p>
            <a:r>
              <a:rPr lang="en-US" dirty="0"/>
              <a:t>M: 0476 606 039</a:t>
            </a:r>
          </a:p>
          <a:p>
            <a:endParaRPr lang="en-US" dirty="0"/>
          </a:p>
          <a:p>
            <a:r>
              <a:rPr lang="en-US" dirty="0"/>
              <a:t>Kristy Prior</a:t>
            </a:r>
          </a:p>
          <a:p>
            <a:r>
              <a:rPr lang="en-US" dirty="0"/>
              <a:t>Health &amp; Hygiene Coordinator</a:t>
            </a:r>
          </a:p>
          <a:p>
            <a:r>
              <a:rPr lang="en-US" dirty="0"/>
              <a:t>E: </a:t>
            </a:r>
            <a:r>
              <a:rPr lang="en-US" dirty="0" err="1"/>
              <a:t>Kristy.prior@hvo.com.au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7654768" y="3412557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9225538" y="3484358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9D9330-BB6B-1EFE-B4BC-49255DE74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757893"/>
              </p:ext>
            </p:extLst>
          </p:nvPr>
        </p:nvGraphicFramePr>
        <p:xfrm>
          <a:off x="1359646" y="583079"/>
          <a:ext cx="9472707" cy="569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7654768" y="3412557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9225538" y="3484358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F5E0AA-8C9F-6579-8114-03E51D8EC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82460"/>
              </p:ext>
            </p:extLst>
          </p:nvPr>
        </p:nvGraphicFramePr>
        <p:xfrm>
          <a:off x="609600" y="1076131"/>
          <a:ext cx="10287001" cy="5019870"/>
        </p:xfrm>
        <a:graphic>
          <a:graphicData uri="http://schemas.openxmlformats.org/drawingml/2006/table">
            <a:tbl>
              <a:tblPr firstRow="1" firstCol="1" bandRow="1"/>
              <a:tblGrid>
                <a:gridCol w="1054773">
                  <a:extLst>
                    <a:ext uri="{9D8B030D-6E8A-4147-A177-3AD203B41FA5}">
                      <a16:colId xmlns:a16="http://schemas.microsoft.com/office/drawing/2014/main" val="2871179085"/>
                    </a:ext>
                  </a:extLst>
                </a:gridCol>
                <a:gridCol w="3063583">
                  <a:extLst>
                    <a:ext uri="{9D8B030D-6E8A-4147-A177-3AD203B41FA5}">
                      <a16:colId xmlns:a16="http://schemas.microsoft.com/office/drawing/2014/main" val="1772963707"/>
                    </a:ext>
                  </a:extLst>
                </a:gridCol>
                <a:gridCol w="1397278">
                  <a:extLst>
                    <a:ext uri="{9D8B030D-6E8A-4147-A177-3AD203B41FA5}">
                      <a16:colId xmlns:a16="http://schemas.microsoft.com/office/drawing/2014/main" val="900356866"/>
                    </a:ext>
                  </a:extLst>
                </a:gridCol>
                <a:gridCol w="1338021">
                  <a:extLst>
                    <a:ext uri="{9D8B030D-6E8A-4147-A177-3AD203B41FA5}">
                      <a16:colId xmlns:a16="http://schemas.microsoft.com/office/drawing/2014/main" val="1712381546"/>
                    </a:ext>
                  </a:extLst>
                </a:gridCol>
                <a:gridCol w="1716673">
                  <a:extLst>
                    <a:ext uri="{9D8B030D-6E8A-4147-A177-3AD203B41FA5}">
                      <a16:colId xmlns:a16="http://schemas.microsoft.com/office/drawing/2014/main" val="1687729495"/>
                    </a:ext>
                  </a:extLst>
                </a:gridCol>
                <a:gridCol w="1716673">
                  <a:extLst>
                    <a:ext uri="{9D8B030D-6E8A-4147-A177-3AD203B41FA5}">
                      <a16:colId xmlns:a16="http://schemas.microsoft.com/office/drawing/2014/main" val="1480089015"/>
                    </a:ext>
                  </a:extLst>
                </a:gridCol>
              </a:tblGrid>
              <a:tr h="632913">
                <a:tc>
                  <a:txBody>
                    <a:bodyPr/>
                    <a:lstStyle/>
                    <a:p>
                      <a:r>
                        <a:rPr lang="en-AU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Date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Task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Respirable Duct NOC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OEL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Silica, Crystalline, Quartz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OEL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52471"/>
                  </a:ext>
                </a:extLst>
              </a:tr>
              <a:tr h="705822">
                <a:tc>
                  <a:txBody>
                    <a:bodyPr/>
                    <a:lstStyle/>
                    <a:p>
                      <a:r>
                        <a:rPr lang="en-A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25/07/2018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Bolt on Wheels - Workshop;  </a:t>
                      </a:r>
                      <a:r>
                        <a:rPr lang="en-US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Clean and fit Pos 5 + 6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; Pre-starts &amp; General work - Tyre Pad; Job dockets &amp; paperwork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1" marR="4741" marT="47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0.5mg/m³</a:t>
                      </a:r>
                      <a:endParaRPr lang="en-A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2.86mg/m³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0.036mg/m³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0.095mg/m³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645086"/>
                  </a:ext>
                </a:extLst>
              </a:tr>
              <a:tr h="632138">
                <a:tc>
                  <a:txBody>
                    <a:bodyPr/>
                    <a:lstStyle/>
                    <a:p>
                      <a:r>
                        <a:rPr lang="en-A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21/03/2019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Unbolt &amp; bolt &amp; fit up wheels #34, </a:t>
                      </a:r>
                      <a:r>
                        <a:rPr lang="en-US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Clean hub and rim using grinder 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1" marR="4741" marT="47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4.5mg/m³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2.38mg/m³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0.0030mg/m³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0.095mg/m³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40382"/>
                  </a:ext>
                </a:extLst>
              </a:tr>
              <a:tr h="1171975">
                <a:tc>
                  <a:txBody>
                    <a:bodyPr/>
                    <a:lstStyle/>
                    <a:p>
                      <a:r>
                        <a:rPr lang="en-A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3/07/2019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463 Tyre Work on Pad, wire brush rim components; 479 Position 3 Tyre, working around forklift, wire brush to clean rims; 407 S&amp;F Position 3&amp;4, working around forklift, using of wire brush 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1" marR="4741" marT="47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0.5mg/m³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2.38mg/m³</a:t>
                      </a:r>
                      <a:endParaRPr lang="en-A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0.092mg/m³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0.095mg/m³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4725"/>
                  </a:ext>
                </a:extLst>
              </a:tr>
              <a:tr h="938511">
                <a:tc>
                  <a:txBody>
                    <a:bodyPr/>
                    <a:lstStyle/>
                    <a:p>
                      <a:r>
                        <a:rPr lang="en-A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2/07/2020</a:t>
                      </a:r>
                      <a:endParaRPr lang="en-A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9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Clean rims with grinder (0.5hrs);</a:t>
                      </a:r>
                      <a:r>
                        <a:rPr lang="en-GB" sz="900" b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 Location: North Workshop;  Duration: 0.5 hrs;  Respirator: Yes</a:t>
                      </a:r>
                    </a:p>
                    <a:p>
                      <a:pPr fontAlgn="ctr"/>
                      <a:r>
                        <a:rPr lang="en-GB" sz="900" b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Strip/fit </a:t>
                      </a:r>
                      <a:r>
                        <a:rPr lang="en-GB" sz="900" b="0" u="non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Pos</a:t>
                      </a:r>
                      <a:r>
                        <a:rPr lang="en-GB" sz="900" b="0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5+6 tyres (2hrs), unload/load tyres (2hrs), fit wheels/tyres (2hrs);  Location: Tyre Pad;  Duration: 6 hrs</a:t>
                      </a:r>
                      <a:endParaRPr lang="en-AU" sz="700" b="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1" marR="4741" marT="47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0.3mg/m³</a:t>
                      </a:r>
                      <a:endParaRPr lang="en-A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1.43mg/m³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0.035mg/m³</a:t>
                      </a:r>
                      <a:endParaRPr lang="en-A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0.048mg/m³</a:t>
                      </a:r>
                      <a:endParaRPr lang="en-A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44747"/>
                  </a:ext>
                </a:extLst>
              </a:tr>
              <a:tr h="938511">
                <a:tc>
                  <a:txBody>
                    <a:bodyPr/>
                    <a:lstStyle/>
                    <a:p>
                      <a:r>
                        <a:rPr lang="en-A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7/06/2021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Bolt on PO52, </a:t>
                      </a:r>
                      <a:r>
                        <a:rPr lang="en-GB" sz="9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buff wheel and hub </a:t>
                      </a: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 Workshop; Tyre Pad unbolt/bolt PO53  983; Strip tyres off 810  in Workshop and Unload Tyres in Tyre area 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1" marR="4741" marT="47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1.0mg/m³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1.43mg/m³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0.090mg/m³</a:t>
                      </a:r>
                      <a:endParaRPr lang="en-A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0.048mg/m³</a:t>
                      </a:r>
                      <a:endParaRPr lang="en-A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264" marR="68264" marT="34132" marB="341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2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6023993" y="2856962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7594763" y="2928763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0366E-1703-E468-B052-C1C956BC7CEA}"/>
              </a:ext>
            </a:extLst>
          </p:cNvPr>
          <p:cNvSpPr txBox="1"/>
          <p:nvPr/>
        </p:nvSpPr>
        <p:spPr>
          <a:xfrm>
            <a:off x="762000" y="1923520"/>
            <a:ext cx="9496540" cy="268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Requires hygienists to interpret the data. 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These results take approximately 4 weeks to be returned.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only produces 1 result per shift. 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result provides little insight into what occurred during the shift.</a:t>
            </a:r>
          </a:p>
          <a:p>
            <a:pPr marL="1200150" lvl="2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Reliance on workers reporting activities and durations accurately.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measure task-based exposures effectively.</a:t>
            </a:r>
            <a:endParaRPr lang="en-A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3E690-0772-84ED-558E-5818C5C24E1C}"/>
              </a:ext>
            </a:extLst>
          </p:cNvPr>
          <p:cNvSpPr txBox="1"/>
          <p:nvPr/>
        </p:nvSpPr>
        <p:spPr>
          <a:xfrm>
            <a:off x="972466" y="103619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Limitations of Traditional Monitoring</a:t>
            </a:r>
          </a:p>
        </p:txBody>
      </p:sp>
    </p:spTree>
    <p:extLst>
      <p:ext uri="{BB962C8B-B14F-4D97-AF65-F5344CB8AC3E}">
        <p14:creationId xmlns:p14="http://schemas.microsoft.com/office/powerpoint/2010/main" val="371128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uilding&#10;&#10;Description automatically generated">
            <a:extLst>
              <a:ext uri="{FF2B5EF4-FFF2-40B4-BE49-F238E27FC236}">
                <a16:creationId xmlns:a16="http://schemas.microsoft.com/office/drawing/2014/main" id="{7E0CE476-0DA6-5246-ABD1-3194CDB9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4EF89-3E24-9848-8B0B-3CF6BB66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08" y="264699"/>
            <a:ext cx="10515600" cy="96193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1A4DE"/>
                </a:solidFill>
                <a:latin typeface="Tiempos Text Medium" panose="02020803060303060403" pitchFamily="18" charset="77"/>
              </a:rPr>
              <a:t>The Future of Exposure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BB18D-17E2-FD4D-AAE0-3D9697869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57773"/>
            <a:ext cx="7620000" cy="3942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e Regular" panose="020B0503030202060203" pitchFamily="34" charset="77"/>
              </a:rPr>
              <a:t>Current State</a:t>
            </a:r>
          </a:p>
          <a:p>
            <a:pPr lvl="1"/>
            <a:r>
              <a:rPr lang="en-US" sz="2000" dirty="0">
                <a:latin typeface="Calibre Regular" panose="020B0503030202060203" pitchFamily="34" charset="77"/>
              </a:rPr>
              <a:t>Traditional exposure monitoring (SEGs)</a:t>
            </a:r>
          </a:p>
          <a:p>
            <a:pPr lvl="2"/>
            <a:r>
              <a:rPr lang="en-US" dirty="0">
                <a:latin typeface="Calibre Regular" panose="020B0503030202060203" pitchFamily="34" charset="77"/>
              </a:rPr>
              <a:t>Personal exposure monitoring based programs.</a:t>
            </a:r>
          </a:p>
          <a:p>
            <a:pPr lvl="2"/>
            <a:r>
              <a:rPr lang="en-US" dirty="0">
                <a:latin typeface="Calibre Regular" panose="020B0503030202060203" pitchFamily="34" charset="77"/>
              </a:rPr>
              <a:t>Broadly defined exposure elimination strategies.</a:t>
            </a:r>
          </a:p>
          <a:p>
            <a:pPr marL="0" indent="0">
              <a:buNone/>
            </a:pPr>
            <a:endParaRPr lang="en-US" sz="2000" dirty="0">
              <a:latin typeface="Calibre Regular" panose="020B0503030202060203" pitchFamily="34" charset="77"/>
            </a:endParaRPr>
          </a:p>
          <a:p>
            <a:pPr marL="0" indent="0">
              <a:buNone/>
            </a:pPr>
            <a:r>
              <a:rPr lang="en-US" sz="2000" b="1" dirty="0">
                <a:latin typeface="Calibre Regular" panose="020B0503030202060203" pitchFamily="34" charset="77"/>
              </a:rPr>
              <a:t>Next Steps</a:t>
            </a:r>
          </a:p>
          <a:p>
            <a:pPr lvl="1"/>
            <a:r>
              <a:rPr lang="en-US" sz="2000" dirty="0">
                <a:latin typeface="Calibre Regular" panose="020B0503030202060203" pitchFamily="34" charset="77"/>
              </a:rPr>
              <a:t>Task/control focused solutions, including:</a:t>
            </a:r>
          </a:p>
          <a:p>
            <a:pPr lvl="2"/>
            <a:r>
              <a:rPr lang="en-US" dirty="0">
                <a:solidFill>
                  <a:srgbClr val="01A4DE"/>
                </a:solidFill>
                <a:latin typeface="Calibre Regular" panose="020B0503030202060203" pitchFamily="34" charset="77"/>
              </a:rPr>
              <a:t>Task Assessment</a:t>
            </a:r>
          </a:p>
          <a:p>
            <a:pPr lvl="2"/>
            <a:r>
              <a:rPr lang="en-US" dirty="0">
                <a:solidFill>
                  <a:srgbClr val="A059B1"/>
                </a:solidFill>
                <a:latin typeface="Calibre Regular" panose="020B0503030202060203" pitchFamily="34" charset="77"/>
              </a:rPr>
              <a:t>Control Verification</a:t>
            </a:r>
            <a:endParaRPr lang="en-US" dirty="0">
              <a:solidFill>
                <a:srgbClr val="FD8271"/>
              </a:solidFill>
              <a:latin typeface="Calibre Regular" panose="020B0503030202060203" pitchFamily="34" charset="77"/>
            </a:endParaRPr>
          </a:p>
          <a:p>
            <a:pPr lvl="1"/>
            <a:r>
              <a:rPr lang="en-US" sz="2000" dirty="0">
                <a:latin typeface="Calibre Regular" panose="020B0503030202060203" pitchFamily="34" charset="77"/>
              </a:rPr>
              <a:t>Detailed and specific exposure elimination strategies.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6023993" y="2856962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7594763" y="2928763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3E690-0772-84ED-558E-5818C5C24E1C}"/>
              </a:ext>
            </a:extLst>
          </p:cNvPr>
          <p:cNvSpPr txBox="1"/>
          <p:nvPr/>
        </p:nvSpPr>
        <p:spPr>
          <a:xfrm>
            <a:off x="972466" y="103619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Benefits of Real-time Monitoring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D08C0-473D-C4E6-BAF4-3BD469A2B709}"/>
              </a:ext>
            </a:extLst>
          </p:cNvPr>
          <p:cNvSpPr txBox="1"/>
          <p:nvPr/>
        </p:nvSpPr>
        <p:spPr>
          <a:xfrm>
            <a:off x="992786" y="1803121"/>
            <a:ext cx="9494520" cy="257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 of real-time monitoring.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 driven issue identification.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Real-time results, no waiting weeks.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by second analysis of measurement.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exceptional detail on dust exposure during the measurement.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used to measure tasks.</a:t>
            </a:r>
          </a:p>
        </p:txBody>
      </p:sp>
    </p:spTree>
    <p:extLst>
      <p:ext uri="{BB962C8B-B14F-4D97-AF65-F5344CB8AC3E}">
        <p14:creationId xmlns:p14="http://schemas.microsoft.com/office/powerpoint/2010/main" val="64484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9F6CBED-B436-FEC3-E923-A28869C6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75"/>
            <a:ext cx="12192000" cy="6858000"/>
          </a:xfrm>
          <a:prstGeom prst="rect">
            <a:avLst/>
          </a:prstGeom>
          <a:solidFill>
            <a:srgbClr val="9F59B0"/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A8B4E4-E3EA-4419-9864-CC6ABDD7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19" y="81836"/>
            <a:ext cx="4821703" cy="135015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empos Text Medium"/>
                <a:cs typeface="Calibri Light"/>
              </a:rPr>
              <a:t>Exposi</a:t>
            </a:r>
            <a:endParaRPr lang="en-US" sz="3200" dirty="0">
              <a:solidFill>
                <a:schemeClr val="bg1"/>
              </a:solidFill>
              <a:latin typeface="Tiempos Text Medium"/>
              <a:cs typeface="Calibri Ligh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A00A907-F8CC-4A70-9081-221264778B48}"/>
              </a:ext>
            </a:extLst>
          </p:cNvPr>
          <p:cNvGraphicFramePr/>
          <p:nvPr/>
        </p:nvGraphicFramePr>
        <p:xfrm>
          <a:off x="5832363" y="1252477"/>
          <a:ext cx="6940835" cy="411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458643E-10E2-42E0-B299-5302120C26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8779" y="1251601"/>
            <a:ext cx="1183292" cy="971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B4088-2639-404B-8A19-ABEC9736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5991" y="2223037"/>
            <a:ext cx="1116314" cy="822194"/>
          </a:xfrm>
          <a:prstGeom prst="rect">
            <a:avLst/>
          </a:prstGeom>
        </p:spPr>
      </p:pic>
      <p:pic>
        <p:nvPicPr>
          <p:cNvPr id="13" name="Google Shape;547;p47">
            <a:extLst>
              <a:ext uri="{FF2B5EF4-FFF2-40B4-BE49-F238E27FC236}">
                <a16:creationId xmlns:a16="http://schemas.microsoft.com/office/drawing/2014/main" id="{776213D9-5410-6978-BF59-E030E388E0A6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651" y="-586685"/>
            <a:ext cx="3573343" cy="98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5A568-C7D3-1EFA-1E7E-DCC5851EE5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637" y="3499590"/>
            <a:ext cx="1281021" cy="823943"/>
          </a:xfrm>
          <a:prstGeom prst="roundRect">
            <a:avLst>
              <a:gd name="adj" fmla="val 41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C1665F-F8AC-8F03-5801-A7850367C109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125" y="4430862"/>
            <a:ext cx="1281600" cy="8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Badge 1 outline">
            <a:extLst>
              <a:ext uri="{FF2B5EF4-FFF2-40B4-BE49-F238E27FC236}">
                <a16:creationId xmlns:a16="http://schemas.microsoft.com/office/drawing/2014/main" id="{E409DA33-FF28-7A12-F053-D6A5FF256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02089" y="1987836"/>
            <a:ext cx="387456" cy="387456"/>
          </a:xfrm>
          <a:prstGeom prst="rect">
            <a:avLst/>
          </a:prstGeom>
        </p:spPr>
      </p:pic>
      <p:pic>
        <p:nvPicPr>
          <p:cNvPr id="16" name="Graphic 15" descr="Badge outline">
            <a:extLst>
              <a:ext uri="{FF2B5EF4-FFF2-40B4-BE49-F238E27FC236}">
                <a16:creationId xmlns:a16="http://schemas.microsoft.com/office/drawing/2014/main" id="{F90C19AC-2864-A8F4-62F9-8962BD8441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61528" y="4043404"/>
            <a:ext cx="387457" cy="387457"/>
          </a:xfrm>
          <a:prstGeom prst="rect">
            <a:avLst/>
          </a:prstGeom>
        </p:spPr>
      </p:pic>
      <p:pic>
        <p:nvPicPr>
          <p:cNvPr id="18" name="Graphic 17" descr="Badge 3 outline">
            <a:extLst>
              <a:ext uri="{FF2B5EF4-FFF2-40B4-BE49-F238E27FC236}">
                <a16:creationId xmlns:a16="http://schemas.microsoft.com/office/drawing/2014/main" id="{917C26A2-279D-4B12-8344-5069B6239A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07775" y="5028798"/>
            <a:ext cx="387457" cy="3874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07B181-670C-5A6C-F4AD-308319DE43C6}"/>
              </a:ext>
            </a:extLst>
          </p:cNvPr>
          <p:cNvSpPr/>
          <p:nvPr/>
        </p:nvSpPr>
        <p:spPr>
          <a:xfrm>
            <a:off x="265199" y="5439769"/>
            <a:ext cx="4343871" cy="1182253"/>
          </a:xfrm>
          <a:prstGeom prst="rect">
            <a:avLst/>
          </a:prstGeom>
          <a:solidFill>
            <a:srgbClr val="A05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1DF8F6-75DB-8142-AEF5-2D2DA23D2E4F}"/>
              </a:ext>
            </a:extLst>
          </p:cNvPr>
          <p:cNvSpPr txBox="1">
            <a:spLocks/>
          </p:cNvSpPr>
          <p:nvPr/>
        </p:nvSpPr>
        <p:spPr>
          <a:xfrm>
            <a:off x="191975" y="1351327"/>
            <a:ext cx="4821702" cy="489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370" lvl="1" indent="0">
              <a:buNone/>
            </a:pPr>
            <a:r>
              <a:rPr lang="en-AU" sz="2000" b="1" dirty="0">
                <a:solidFill>
                  <a:schemeClr val="bg1"/>
                </a:solidFill>
                <a:latin typeface="Calibre Regular" panose="020B0503030202060203" pitchFamily="34" charset="77"/>
              </a:rPr>
              <a:t>Analyse</a:t>
            </a:r>
          </a:p>
          <a:p>
            <a:pPr marL="632911" lvl="2" indent="-285750">
              <a:spcAft>
                <a:spcPts val="1800"/>
              </a:spcAft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Respirable dust.</a:t>
            </a:r>
            <a:endParaRPr lang="en-US" dirty="0">
              <a:solidFill>
                <a:schemeClr val="bg1"/>
              </a:solidFill>
              <a:latin typeface="Calibre Regular" panose="020B0503030202060203" pitchFamily="34" charset="77"/>
            </a:endParaRPr>
          </a:p>
          <a:p>
            <a:pPr marL="166370" lvl="1" indent="0">
              <a:spcAft>
                <a:spcPts val="600"/>
              </a:spcAft>
              <a:buNone/>
            </a:pPr>
            <a:r>
              <a:rPr lang="en-AU" sz="2000" b="1" dirty="0">
                <a:solidFill>
                  <a:schemeClr val="bg1"/>
                </a:solidFill>
                <a:latin typeface="Calibre Regular" panose="020B0503030202060203" pitchFamily="34" charset="77"/>
              </a:rPr>
              <a:t>Compatibility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Portable real-time monitoring devices.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Video recorders + phones.</a:t>
            </a:r>
          </a:p>
          <a:p>
            <a:pPr marL="166370" lvl="1" indent="0">
              <a:spcAft>
                <a:spcPts val="600"/>
              </a:spcAft>
              <a:buNone/>
            </a:pPr>
            <a:r>
              <a:rPr lang="en-AU" sz="2000" b="1" dirty="0">
                <a:solidFill>
                  <a:schemeClr val="bg1"/>
                </a:solidFill>
                <a:latin typeface="Calibre Regular" panose="020B0503030202060203" pitchFamily="34" charset="77"/>
              </a:rPr>
              <a:t>Outputs</a:t>
            </a:r>
            <a:r>
              <a:rPr lang="en-AU" sz="2000" dirty="0">
                <a:solidFill>
                  <a:schemeClr val="bg1"/>
                </a:solidFill>
                <a:latin typeface="Calibre Regular" panose="020B0503030202060203" pitchFamily="34" charset="77"/>
              </a:rPr>
              <a:t> 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Exposure profiles for tasks &amp; SEGs.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Individual summary reports.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Visualisation of exposures.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Visualisation of controls.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Library of tasks.</a:t>
            </a:r>
          </a:p>
          <a:p>
            <a:pPr marL="632911" lvl="2" indent="-285750">
              <a:lnSpc>
                <a:spcPct val="12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  <a:latin typeface="Calibre Regular" panose="020B0503030202060203" pitchFamily="34" charset="77"/>
              </a:rPr>
              <a:t>Pre / Post control comparisons.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2FC9F-0BDC-F394-C88F-94A45F5B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AU" dirty="0"/>
              <a:t>BlueScope Steel – March 2023</a:t>
            </a:r>
          </a:p>
        </p:txBody>
      </p:sp>
    </p:spTree>
    <p:extLst>
      <p:ext uri="{BB962C8B-B14F-4D97-AF65-F5344CB8AC3E}">
        <p14:creationId xmlns:p14="http://schemas.microsoft.com/office/powerpoint/2010/main" val="131528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543703">
            <a:off x="6462700" y="3289855"/>
            <a:ext cx="7422077" cy="13319892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3" name="AutoShape 3"/>
          <p:cNvSpPr/>
          <p:nvPr/>
        </p:nvSpPr>
        <p:spPr>
          <a:xfrm rot="-7413909">
            <a:off x="8006338" y="3331957"/>
            <a:ext cx="7544695" cy="12108649"/>
          </a:xfrm>
          <a:prstGeom prst="rect">
            <a:avLst/>
          </a:prstGeom>
          <a:solidFill>
            <a:srgbClr val="9F59B0">
              <a:alpha val="89804"/>
            </a:srgbClr>
          </a:solidFill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18590D-F04B-9FF3-5649-F1A303E0EF5C}"/>
              </a:ext>
            </a:extLst>
          </p:cNvPr>
          <p:cNvSpPr txBox="1">
            <a:spLocks/>
          </p:cNvSpPr>
          <p:nvPr/>
        </p:nvSpPr>
        <p:spPr>
          <a:xfrm>
            <a:off x="1371600" y="32133"/>
            <a:ext cx="10515600" cy="9619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rgbClr val="01A4DE"/>
                </a:solidFill>
                <a:latin typeface="Tiempos Text Medium" panose="02020803060303060403" pitchFamily="18" charset="77"/>
              </a:rPr>
              <a:t>Step 1 – Task Assessment</a:t>
            </a:r>
          </a:p>
        </p:txBody>
      </p:sp>
      <p:pic>
        <p:nvPicPr>
          <p:cNvPr id="5" name="Tyre Rim Buffing Compressed">
            <a:hlinkClick r:id="" action="ppaction://media"/>
            <a:extLst>
              <a:ext uri="{FF2B5EF4-FFF2-40B4-BE49-F238E27FC236}">
                <a16:creationId xmlns:a16="http://schemas.microsoft.com/office/drawing/2014/main" id="{2001D03C-A3B7-0AF1-7A5D-7276F05E53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8843" r="66901" b="17824"/>
          <a:stretch/>
        </p:blipFill>
        <p:spPr>
          <a:xfrm>
            <a:off x="3352800" y="1066800"/>
            <a:ext cx="4953000" cy="5331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2AB99E-272F-4D8B-A23C-A36AB6FCE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448431" y="289558"/>
            <a:ext cx="3462131" cy="5751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C9342-CDF0-B745-8F8C-4E4BB4DF7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075107" y="289558"/>
            <a:ext cx="3295096" cy="5751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EDBD15-092C-1C43-B418-75D24EC079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44027" y="289558"/>
            <a:ext cx="3439859" cy="5751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1B311-32A2-9442-BF53-DCFCDF5A36A5}"/>
              </a:ext>
            </a:extLst>
          </p:cNvPr>
          <p:cNvSpPr txBox="1"/>
          <p:nvPr/>
        </p:nvSpPr>
        <p:spPr>
          <a:xfrm>
            <a:off x="1170053" y="6218803"/>
            <a:ext cx="27878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Dry Grinding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528FB-2BE6-324E-B0F1-D0BFCFDB24AF}"/>
              </a:ext>
            </a:extLst>
          </p:cNvPr>
          <p:cNvSpPr txBox="1"/>
          <p:nvPr/>
        </p:nvSpPr>
        <p:spPr>
          <a:xfrm>
            <a:off x="4702097" y="6218803"/>
            <a:ext cx="27878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On Tool Extraction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B11E2E-F952-4C4C-ACE0-766EDC4B780F}"/>
              </a:ext>
            </a:extLst>
          </p:cNvPr>
          <p:cNvSpPr txBox="1"/>
          <p:nvPr/>
        </p:nvSpPr>
        <p:spPr>
          <a:xfrm>
            <a:off x="8328752" y="6034137"/>
            <a:ext cx="27878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Pre Wash + </a:t>
            </a:r>
            <a:br>
              <a:rPr lang="en-US" sz="2400" dirty="0"/>
            </a:br>
            <a:r>
              <a:rPr lang="en-US" sz="2400" dirty="0"/>
              <a:t>Wet Grinding</a:t>
            </a:r>
          </a:p>
        </p:txBody>
      </p:sp>
    </p:spTree>
    <p:extLst>
      <p:ext uri="{BB962C8B-B14F-4D97-AF65-F5344CB8AC3E}">
        <p14:creationId xmlns:p14="http://schemas.microsoft.com/office/powerpoint/2010/main" val="421189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4E18AB4130DB41A5343D81B0F91591" ma:contentTypeVersion="16" ma:contentTypeDescription="Create a new document." ma:contentTypeScope="" ma:versionID="9c99297e03264ef16ca4e644d3fa374f">
  <xsd:schema xmlns:xsd="http://www.w3.org/2001/XMLSchema" xmlns:xs="http://www.w3.org/2001/XMLSchema" xmlns:p="http://schemas.microsoft.com/office/2006/metadata/properties" xmlns:ns2="c10b3837-095d-4e5d-9579-98425ae0871b" xmlns:ns3="16d120d5-73cb-4c7a-a579-5b080291a3f7" xmlns:ns4="a6fa58d5-b535-4abe-ad7e-51307f466f65" targetNamespace="http://schemas.microsoft.com/office/2006/metadata/properties" ma:root="true" ma:fieldsID="e32c3010993d42280a78518b35286cd1" ns2:_="" ns3:_="" ns4:_="">
    <xsd:import namespace="c10b3837-095d-4e5d-9579-98425ae0871b"/>
    <xsd:import namespace="16d120d5-73cb-4c7a-a579-5b080291a3f7"/>
    <xsd:import namespace="a6fa58d5-b535-4abe-ad7e-51307f466f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b3837-095d-4e5d-9579-98425ae087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c3172039-9748-4d3a-a040-a2cb0474b5ba}" ma:internalName="TaxCatchAll" ma:showField="CatchAllData" ma:web="c10b3837-095d-4e5d-9579-98425ae08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120d5-73cb-4c7a-a579-5b080291a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8cf14f-5705-4a3d-81d0-6b844ee19e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a58d5-b535-4abe-ad7e-51307f466f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0b3837-095d-4e5d-9579-98425ae0871b">C4CFU4JAX4F7-1611231592-67263</_dlc_DocId>
    <_dlc_DocIdUrl xmlns="c10b3837-095d-4e5d-9579-98425ae0871b">
      <Url>https://gcghealth.sharepoint.com/SupportServices/ClientDev/_layouts/15/DocIdRedir.aspx?ID=C4CFU4JAX4F7-1611231592-67263</Url>
      <Description>C4CFU4JAX4F7-1611231592-67263</Description>
    </_dlc_DocIdUrl>
    <lcf76f155ced4ddcb4097134ff3c332f xmlns="16d120d5-73cb-4c7a-a579-5b080291a3f7">
      <Terms xmlns="http://schemas.microsoft.com/office/infopath/2007/PartnerControls"/>
    </lcf76f155ced4ddcb4097134ff3c332f>
    <TaxCatchAll xmlns="c10b3837-095d-4e5d-9579-98425ae0871b" xsi:nil="true"/>
  </documentManagement>
</p:properties>
</file>

<file path=customXml/itemProps1.xml><?xml version="1.0" encoding="utf-8"?>
<ds:datastoreItem xmlns:ds="http://schemas.openxmlformats.org/officeDocument/2006/customXml" ds:itemID="{461866C8-1E66-4638-9DDC-A9447FF429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BC558E-1D90-4C28-868D-57EB7A7C6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b3837-095d-4e5d-9579-98425ae0871b"/>
    <ds:schemaRef ds:uri="16d120d5-73cb-4c7a-a579-5b080291a3f7"/>
    <ds:schemaRef ds:uri="a6fa58d5-b535-4abe-ad7e-51307f466f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E309E3-CF12-45B9-808D-42382AAF96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79C779-0B73-4801-B9EF-99F309544D2B}">
  <ds:schemaRefs>
    <ds:schemaRef ds:uri="http://schemas.openxmlformats.org/package/2006/metadata/core-properties"/>
    <ds:schemaRef ds:uri="a6fa58d5-b535-4abe-ad7e-51307f466f65"/>
    <ds:schemaRef ds:uri="http://purl.org/dc/dcmitype/"/>
    <ds:schemaRef ds:uri="http://purl.org/dc/terms/"/>
    <ds:schemaRef ds:uri="c10b3837-095d-4e5d-9579-98425ae0871b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6d120d5-73cb-4c7a-a579-5b080291a3f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938</Words>
  <Application>Microsoft Macintosh PowerPoint</Application>
  <PresentationFormat>Widescreen</PresentationFormat>
  <Paragraphs>133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Tiempos Text Medium</vt:lpstr>
      <vt:lpstr>Symbol</vt:lpstr>
      <vt:lpstr>Arial</vt:lpstr>
      <vt:lpstr>Calibre Regular</vt:lpstr>
      <vt:lpstr>Calibri</vt:lpstr>
      <vt:lpstr>Tiempos Text Bold</vt:lpstr>
      <vt:lpstr>Wingdings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The Future of Exposure Control</vt:lpstr>
      <vt:lpstr>PowerPoint Presentation</vt:lpstr>
      <vt:lpstr>Exposi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Templates</dc:title>
  <cp:lastModifiedBy>Hamish Rae</cp:lastModifiedBy>
  <cp:revision>6</cp:revision>
  <dcterms:created xsi:type="dcterms:W3CDTF">2006-08-16T00:00:00Z</dcterms:created>
  <dcterms:modified xsi:type="dcterms:W3CDTF">2023-03-14T04:35:14Z</dcterms:modified>
  <dc:identifier>DAEEvEL4iO4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0x010100824E18AB4130DB41A5343D81B0F91591</vt:lpwstr>
  </property>
  <property fmtid="{D5CDD505-2E9C-101B-9397-08002B2CF9AE}" pid="3" name="_dlc_DocIdItemGuid">
    <vt:lpwstr>57562e34-9ba2-4a77-876d-87abfb441d91</vt:lpwstr>
  </property>
</Properties>
</file>